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68" r:id="rId11"/>
    <p:sldId id="269" r:id="rId12"/>
    <p:sldId id="272" r:id="rId13"/>
    <p:sldId id="263" r:id="rId14"/>
    <p:sldId id="274" r:id="rId15"/>
    <p:sldId id="273" r:id="rId16"/>
    <p:sldId id="275" r:id="rId17"/>
    <p:sldId id="276" r:id="rId18"/>
    <p:sldId id="277" r:id="rId19"/>
    <p:sldId id="264" r:id="rId20"/>
    <p:sldId id="278" r:id="rId21"/>
    <p:sldId id="267" r:id="rId22"/>
    <p:sldId id="279" r:id="rId23"/>
    <p:sldId id="265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66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ya Oskolskaya" initials="SO" lastIdx="1" clrIdx="0">
    <p:extLst>
      <p:ext uri="{19B8F6BF-5375-455C-9EA6-DF929625EA0E}">
        <p15:presenceInfo xmlns:p15="http://schemas.microsoft.com/office/powerpoint/2012/main" userId="10694a99585fec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5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A4294-9474-450D-A992-733EAADADD56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255B4-4D6C-4CF4-B3F3-A3256114A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5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38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15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60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629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27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42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74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22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57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2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30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85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45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420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77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81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942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610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052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24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549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3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882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609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071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06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825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980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710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7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8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67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98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2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42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55B4-4D6C-4CF4-B3F3-A3256114A9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15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F01-8350-46C0-9117-85B43BE887B7}" type="datetime1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7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A1B-3C63-486B-BF33-9B98C4F0D1B1}" type="datetime1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7138-7B75-4C1A-A4E5-23B7E1B30D2D}" type="datetime1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1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4660-3C33-4A78-8B42-0542DA317A02}" type="datetime1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85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3A71-C2EE-40B0-8756-3EA543904723}" type="datetime1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543F-BA65-44D1-97EF-862D2050B382}" type="datetime1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1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A258-8715-46ED-9929-BE9072025767}" type="datetime1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4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7DA3-E7C5-495C-9804-F5C9587AD613}" type="datetime1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7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5B11-A17B-42BC-8BDC-399B68D30C35}" type="datetime1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DC5C-9968-4ADB-AC2A-8F736F6AA927}" type="datetime1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9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436-41A5-4C59-8518-457D71D9C065}" type="datetime1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0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FFBC8-0423-40DC-943B-A2E6D8A4BB88}" type="datetime1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CF34-DC7E-4080-9640-B2BEF16FF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9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nypolik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caritive.org/questionnair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itive.org/sampl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ritiv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caritive.org/event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по типологическому исследованию </a:t>
            </a:r>
            <a:r>
              <a:rPr lang="ru-RU" dirty="0" err="1" smtClean="0"/>
              <a:t>каритивных</a:t>
            </a:r>
            <a:r>
              <a:rPr lang="ru-RU" dirty="0" smtClean="0"/>
              <a:t> конструкций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Соня Оскольская (</a:t>
            </a:r>
            <a:r>
              <a:rPr lang="en-US" dirty="0" smtClean="0">
                <a:hlinkClick r:id="rId3"/>
              </a:rPr>
              <a:t>sonypolik@mail.ru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Заседание ЛТИЯ ИЛИ РАН, 25 сентября 2020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</a:t>
            </a:r>
            <a:r>
              <a:rPr lang="ru-RU" dirty="0" err="1" smtClean="0"/>
              <a:t>каритива</a:t>
            </a:r>
            <a:r>
              <a:rPr lang="ru-RU" dirty="0" smtClean="0"/>
              <a:t> (по </a:t>
            </a:r>
            <a:r>
              <a:rPr lang="en-US" dirty="0" err="1" smtClean="0"/>
              <a:t>Fedotov</a:t>
            </a:r>
            <a:r>
              <a:rPr lang="en-US" dirty="0" smtClean="0"/>
              <a:t> et al. 2020)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Каритив</a:t>
            </a:r>
            <a:r>
              <a:rPr lang="ru-RU" dirty="0" smtClean="0"/>
              <a:t> содержит в себе отрицание.</a:t>
            </a:r>
          </a:p>
          <a:p>
            <a:r>
              <a:rPr lang="ru-RU" dirty="0" err="1" smtClean="0"/>
              <a:t>Каритив</a:t>
            </a:r>
            <a:r>
              <a:rPr lang="ru-RU" dirty="0" smtClean="0"/>
              <a:t> вводит низкоуровневое отрицание и некоторый предикат (</a:t>
            </a:r>
            <a:r>
              <a:rPr lang="en-US" dirty="0" smtClean="0"/>
              <a:t>‘</a:t>
            </a:r>
            <a:r>
              <a:rPr lang="ru-RU" dirty="0" smtClean="0"/>
              <a:t>иметь</a:t>
            </a:r>
            <a:r>
              <a:rPr lang="en-US" dirty="0" smtClean="0"/>
              <a:t>’, ‘</a:t>
            </a:r>
            <a:r>
              <a:rPr lang="ru-RU" dirty="0" smtClean="0"/>
              <a:t>сопровождаться</a:t>
            </a:r>
            <a:r>
              <a:rPr lang="en-US" dirty="0" smtClean="0"/>
              <a:t>’, ‘</a:t>
            </a:r>
            <a:r>
              <a:rPr lang="ru-RU" dirty="0" smtClean="0"/>
              <a:t>использовать</a:t>
            </a:r>
            <a:r>
              <a:rPr lang="en-US" dirty="0" smtClean="0"/>
              <a:t>’</a:t>
            </a:r>
            <a:r>
              <a:rPr lang="ru-RU" dirty="0" smtClean="0"/>
              <a:t>):</a:t>
            </a:r>
          </a:p>
          <a:p>
            <a:pPr marL="0" indent="0">
              <a:buNone/>
            </a:pPr>
            <a:r>
              <a:rPr lang="ru-RU" dirty="0" smtClean="0"/>
              <a:t>(3) </a:t>
            </a:r>
            <a:r>
              <a:rPr lang="ru-RU" i="1" dirty="0" smtClean="0"/>
              <a:t>Вася открыл бутылку без штопора </a:t>
            </a:r>
            <a:r>
              <a:rPr lang="ru-RU" dirty="0"/>
              <a:t>≈ </a:t>
            </a:r>
            <a:r>
              <a:rPr lang="en-US" dirty="0" smtClean="0"/>
              <a:t>‘</a:t>
            </a:r>
            <a:r>
              <a:rPr lang="ru-RU" dirty="0" smtClean="0"/>
              <a:t>Вася открыл бутылку, </a:t>
            </a:r>
            <a:r>
              <a:rPr lang="ru-RU" b="1" dirty="0" smtClean="0"/>
              <a:t>не</a:t>
            </a:r>
            <a:r>
              <a:rPr lang="ru-RU" dirty="0" smtClean="0"/>
              <a:t> </a:t>
            </a:r>
            <a:r>
              <a:rPr lang="ru-RU" u="sng" dirty="0" smtClean="0"/>
              <a:t>используя</a:t>
            </a:r>
            <a:r>
              <a:rPr lang="ru-RU" dirty="0" smtClean="0"/>
              <a:t> штопор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endParaRPr lang="en-US" dirty="0"/>
          </a:p>
          <a:p>
            <a:r>
              <a:rPr lang="ru-RU" dirty="0" smtClean="0"/>
              <a:t>Набор предикатов, вероятно, ограничен.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Прототипические</a:t>
            </a:r>
            <a:r>
              <a:rPr lang="ru-RU" dirty="0" smtClean="0"/>
              <a:t> (семантические) контексты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Сопровождение</a:t>
            </a:r>
          </a:p>
          <a:p>
            <a:pPr marL="514350" indent="-514350">
              <a:buAutoNum type="arabicParenBoth"/>
            </a:pPr>
            <a:r>
              <a:rPr lang="ru-RU" i="1" dirty="0" smtClean="0"/>
              <a:t>Вася пришел без жены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Основные виды обладания</a:t>
            </a:r>
          </a:p>
          <a:p>
            <a:pPr marL="0" indent="0">
              <a:buNone/>
            </a:pPr>
            <a:r>
              <a:rPr lang="ru-RU" dirty="0" smtClean="0"/>
              <a:t>(2) </a:t>
            </a:r>
            <a:r>
              <a:rPr lang="ru-RU" i="1" dirty="0" smtClean="0"/>
              <a:t>Я увидел безбородого человека.</a:t>
            </a:r>
            <a:endParaRPr lang="ru-RU" dirty="0" smtClean="0"/>
          </a:p>
          <a:p>
            <a:r>
              <a:rPr lang="ru-RU" dirty="0" smtClean="0"/>
              <a:t>Инструмент</a:t>
            </a:r>
          </a:p>
          <a:p>
            <a:pPr marL="0" indent="0">
              <a:buNone/>
            </a:pPr>
            <a:r>
              <a:rPr lang="ru-RU" dirty="0" smtClean="0"/>
              <a:t>(3) </a:t>
            </a:r>
            <a:r>
              <a:rPr lang="ru-RU" i="1" dirty="0" smtClean="0"/>
              <a:t>Вася открыл бутылку без штопора.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Каритивное</a:t>
            </a:r>
            <a:r>
              <a:rPr lang="ru-RU" dirty="0" smtClean="0"/>
              <a:t> выражение (показатель)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err="1" smtClean="0"/>
              <a:t>Каритивное</a:t>
            </a:r>
            <a:r>
              <a:rPr lang="ru-RU" u="sng" dirty="0" smtClean="0"/>
              <a:t> выражение (показатель)</a:t>
            </a:r>
            <a:r>
              <a:rPr lang="ru-RU" dirty="0" smtClean="0"/>
              <a:t> - средство </a:t>
            </a:r>
            <a:r>
              <a:rPr lang="ru-RU" dirty="0"/>
              <a:t>выражения </a:t>
            </a:r>
            <a:r>
              <a:rPr lang="ru-RU" dirty="0" err="1"/>
              <a:t>каритивного</a:t>
            </a:r>
            <a:r>
              <a:rPr lang="ru-RU" dirty="0"/>
              <a:t> значения при единице, выражающей </a:t>
            </a:r>
            <a:r>
              <a:rPr lang="ru-RU" dirty="0" err="1"/>
              <a:t>абсенс</a:t>
            </a:r>
            <a:r>
              <a:rPr lang="ru-RU" dirty="0"/>
              <a:t> (но не включающее ее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Может быть специализированным (ср. русский, английский и мн. др.) или неспециализированным:</a:t>
            </a:r>
          </a:p>
          <a:p>
            <a:pPr marL="0" indent="0">
              <a:buNone/>
            </a:pPr>
            <a:r>
              <a:rPr lang="ru-RU" dirty="0" smtClean="0"/>
              <a:t>(7) </a:t>
            </a:r>
            <a:r>
              <a:rPr lang="ru-RU" dirty="0" err="1" smtClean="0"/>
              <a:t>Гбан</a:t>
            </a:r>
            <a:r>
              <a:rPr lang="ru-RU" dirty="0" smtClean="0"/>
              <a:t> (пример </a:t>
            </a:r>
            <a:r>
              <a:rPr lang="ru-RU" dirty="0"/>
              <a:t>из полевых материалов М. Л. Федотова)</a:t>
            </a:r>
          </a:p>
          <a:p>
            <a:pPr marL="0" indent="0">
              <a:buNone/>
            </a:pPr>
            <a:r>
              <a:rPr lang="en-US" i="1" dirty="0" err="1" smtClean="0"/>
              <a:t>Wà</a:t>
            </a:r>
            <a:r>
              <a:rPr lang="ru-RU" i="1" dirty="0" smtClean="0"/>
              <a:t>	</a:t>
            </a:r>
            <a:r>
              <a:rPr lang="en-US" i="1" dirty="0" err="1" smtClean="0"/>
              <a:t>nɛ</a:t>
            </a:r>
            <a:r>
              <a:rPr lang="en-US" i="1" dirty="0" smtClean="0"/>
              <a:t>̰̀</a:t>
            </a:r>
            <a:r>
              <a:rPr lang="en-US" i="1" dirty="0" err="1" smtClean="0"/>
              <a:t>yë</a:t>
            </a:r>
            <a:r>
              <a:rPr lang="en-US" i="1" dirty="0" smtClean="0"/>
              <a:t>,</a:t>
            </a:r>
            <a:r>
              <a:rPr lang="ru-RU" i="1" dirty="0" smtClean="0"/>
              <a:t>	</a:t>
            </a:r>
            <a:r>
              <a:rPr lang="en-US" i="1" dirty="0" smtClean="0"/>
              <a:t>ɛ̏	</a:t>
            </a:r>
            <a:r>
              <a:rPr lang="en-US" i="1" dirty="0" err="1" smtClean="0"/>
              <a:t>ke</a:t>
            </a:r>
            <a:r>
              <a:rPr lang="en-US" i="1" dirty="0" smtClean="0"/>
              <a:t>̋		</a:t>
            </a:r>
            <a:endParaRPr lang="en-US" i="1" dirty="0"/>
          </a:p>
          <a:p>
            <a:pPr marL="0" indent="0">
              <a:buNone/>
            </a:pPr>
            <a:r>
              <a:rPr lang="ru-RU" dirty="0" smtClean="0"/>
              <a:t>время	этот	3</a:t>
            </a:r>
            <a:r>
              <a:rPr lang="en-US" dirty="0" smtClean="0"/>
              <a:t>SG	IND.NEG\PST	</a:t>
            </a:r>
          </a:p>
          <a:p>
            <a:pPr marL="0" indent="0">
              <a:buNone/>
            </a:pPr>
            <a:r>
              <a:rPr lang="en-US" i="1" dirty="0" err="1" smtClean="0"/>
              <a:t>nȕ</a:t>
            </a:r>
            <a:r>
              <a:rPr lang="en-US" i="1" dirty="0" smtClean="0"/>
              <a:t>̰ 				</a:t>
            </a:r>
            <a:r>
              <a:rPr lang="en-US" i="1" dirty="0" err="1" smtClean="0"/>
              <a:t>la̋lȁ</a:t>
            </a:r>
            <a:r>
              <a:rPr lang="en-US" i="1" dirty="0" smtClean="0"/>
              <a:t>	</a:t>
            </a:r>
            <a:r>
              <a:rPr lang="en-US" i="1" dirty="0"/>
              <a:t>	</a:t>
            </a:r>
            <a:r>
              <a:rPr lang="en-US" i="1" dirty="0" err="1" smtClean="0"/>
              <a:t>yɛ</a:t>
            </a:r>
            <a:r>
              <a:rPr lang="en-US" i="1" dirty="0" smtClean="0"/>
              <a:t>̋	</a:t>
            </a:r>
            <a:r>
              <a:rPr lang="en-US" i="1" dirty="0" err="1" smtClean="0"/>
              <a:t>lɔ́ɔ́là</a:t>
            </a:r>
            <a:r>
              <a:rPr lang="en-US" i="1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приходить\</a:t>
            </a:r>
            <a:r>
              <a:rPr lang="en-US" dirty="0" smtClean="0"/>
              <a:t>PFV.HEST	</a:t>
            </a:r>
            <a:r>
              <a:rPr lang="ru-RU" dirty="0" smtClean="0"/>
              <a:t>деньги</a:t>
            </a:r>
            <a:r>
              <a:rPr lang="en-US" dirty="0" smtClean="0"/>
              <a:t>	</a:t>
            </a:r>
            <a:r>
              <a:rPr lang="ru-RU" dirty="0" smtClean="0"/>
              <a:t>с</a:t>
            </a:r>
            <a:r>
              <a:rPr lang="en-US" dirty="0" smtClean="0"/>
              <a:t>	</a:t>
            </a:r>
            <a:r>
              <a:rPr lang="ru-RU" dirty="0" smtClean="0"/>
              <a:t>рынок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‘Сегодня утром он приехал на </a:t>
            </a:r>
            <a:r>
              <a:rPr lang="ru-RU" dirty="0" smtClean="0"/>
              <a:t>рынок </a:t>
            </a:r>
            <a:r>
              <a:rPr lang="ru-RU" dirty="0"/>
              <a:t>без денег [он их забыл]’ (досл. «Он не </a:t>
            </a:r>
            <a:r>
              <a:rPr lang="ru-RU" dirty="0" smtClean="0"/>
              <a:t>приехал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/>
              <a:t>рынок с деньгами» или «Он приехал на рынок не с деньгами»).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</a:t>
            </a:r>
            <a:r>
              <a:rPr lang="en-US" dirty="0" smtClean="0"/>
              <a:t>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Последняя версия анкеты (таблица </a:t>
            </a:r>
            <a:r>
              <a:rPr lang="en-US" dirty="0" err="1" smtClean="0"/>
              <a:t>xls</a:t>
            </a:r>
            <a:r>
              <a:rPr lang="en-US" dirty="0"/>
              <a:t>)</a:t>
            </a:r>
            <a:r>
              <a:rPr lang="ru-RU" dirty="0" smtClean="0"/>
              <a:t> и комментарии к ней: </a:t>
            </a:r>
            <a:r>
              <a:rPr lang="en-US" dirty="0" smtClean="0">
                <a:hlinkClick r:id="rId3"/>
              </a:rPr>
              <a:t>https://ru.caritive.org/questionnaire</a:t>
            </a:r>
            <a:endParaRPr lang="ru-RU" dirty="0" smtClean="0"/>
          </a:p>
          <a:p>
            <a:r>
              <a:rPr lang="ru-RU" dirty="0" smtClean="0"/>
              <a:t>Анкета для исследователя (нет готовых стимулов для перевода).</a:t>
            </a:r>
          </a:p>
          <a:p>
            <a:r>
              <a:rPr lang="ru-RU" dirty="0" smtClean="0"/>
              <a:t>Состоит из 3 частей: грамматика, семантика, информационная структура.</a:t>
            </a:r>
          </a:p>
          <a:p>
            <a:r>
              <a:rPr lang="ru-RU" dirty="0" smtClean="0"/>
              <a:t>Представляет собой список параметров / вопросов.</a:t>
            </a:r>
          </a:p>
          <a:p>
            <a:r>
              <a:rPr lang="ru-RU" dirty="0" smtClean="0"/>
              <a:t>Для каждого параметра есть столбцы: значение (</a:t>
            </a:r>
            <a:r>
              <a:rPr lang="en-US" dirty="0" smtClean="0"/>
              <a:t>1, 0, ND…), </a:t>
            </a:r>
            <a:r>
              <a:rPr lang="ru-RU" dirty="0" smtClean="0"/>
              <a:t>комментарий, языковой пример (с глоссами), перевод примера, источник.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из анкеты (арапахо, собрана И. Виноградовым)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364" y="2037754"/>
            <a:ext cx="11235647" cy="3856149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Грамматика</a:t>
            </a:r>
          </a:p>
          <a:p>
            <a:r>
              <a:rPr lang="ru-RU" dirty="0" smtClean="0"/>
              <a:t>Уровень реализации </a:t>
            </a:r>
            <a:r>
              <a:rPr lang="ru-RU" dirty="0" err="1" smtClean="0"/>
              <a:t>каритивного</a:t>
            </a:r>
            <a:r>
              <a:rPr lang="ru-RU" dirty="0" smtClean="0"/>
              <a:t> показателя (в пределах слова, составляющей, клаузы…)</a:t>
            </a:r>
          </a:p>
          <a:p>
            <a:r>
              <a:rPr lang="ru-RU" dirty="0" smtClean="0"/>
              <a:t>Морфолог. свойства кар. показателя (аффикс, </a:t>
            </a:r>
            <a:r>
              <a:rPr lang="ru-RU" dirty="0" err="1" smtClean="0"/>
              <a:t>клитика</a:t>
            </a:r>
            <a:r>
              <a:rPr lang="ru-RU" dirty="0" smtClean="0"/>
              <a:t>/</a:t>
            </a:r>
            <a:r>
              <a:rPr lang="ru-RU" dirty="0" err="1" smtClean="0"/>
              <a:t>адлог</a:t>
            </a:r>
            <a:r>
              <a:rPr lang="ru-RU" dirty="0" smtClean="0"/>
              <a:t>…)</a:t>
            </a:r>
          </a:p>
          <a:p>
            <a:r>
              <a:rPr lang="ru-RU" dirty="0" smtClean="0"/>
              <a:t>Морфосинтаксические свойства </a:t>
            </a:r>
            <a:r>
              <a:rPr lang="ru-RU" dirty="0" err="1" smtClean="0"/>
              <a:t>абсенса</a:t>
            </a:r>
            <a:endParaRPr lang="ru-RU" dirty="0" smtClean="0"/>
          </a:p>
          <a:p>
            <a:r>
              <a:rPr lang="ru-RU" dirty="0" smtClean="0"/>
              <a:t>Сочетаемость с разными классами языковых единиц</a:t>
            </a:r>
          </a:p>
          <a:p>
            <a:r>
              <a:rPr lang="ru-RU" dirty="0" smtClean="0"/>
              <a:t>Продуктивность</a:t>
            </a:r>
          </a:p>
          <a:p>
            <a:r>
              <a:rPr lang="ru-RU" dirty="0" smtClean="0"/>
              <a:t>Синтаксические функции </a:t>
            </a:r>
            <a:r>
              <a:rPr lang="ru-RU" dirty="0" err="1" smtClean="0"/>
              <a:t>каритивной</a:t>
            </a:r>
            <a:r>
              <a:rPr lang="ru-RU" dirty="0" smtClean="0"/>
              <a:t> группы</a:t>
            </a:r>
          </a:p>
          <a:p>
            <a:r>
              <a:rPr lang="ru-RU" dirty="0" err="1" smtClean="0"/>
              <a:t>Специализированность</a:t>
            </a:r>
            <a:endParaRPr lang="ru-RU" dirty="0" smtClean="0"/>
          </a:p>
          <a:p>
            <a:r>
              <a:rPr lang="ru-RU" dirty="0" smtClean="0"/>
              <a:t>Неспециализированные конструкции (чему тождественны)</a:t>
            </a:r>
          </a:p>
          <a:p>
            <a:r>
              <a:rPr lang="ru-RU" dirty="0" smtClean="0"/>
              <a:t>Этимология специализированных показателей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Семантика</a:t>
            </a:r>
            <a:endParaRPr lang="ru-RU" dirty="0" smtClean="0"/>
          </a:p>
          <a:p>
            <a:r>
              <a:rPr lang="ru-RU" dirty="0" smtClean="0"/>
              <a:t>Одушевленность </a:t>
            </a:r>
            <a:r>
              <a:rPr lang="ru-RU" dirty="0" err="1" smtClean="0"/>
              <a:t>абсенса</a:t>
            </a:r>
            <a:endParaRPr lang="ru-RU" dirty="0" smtClean="0"/>
          </a:p>
          <a:p>
            <a:r>
              <a:rPr lang="ru-RU" dirty="0" err="1" smtClean="0"/>
              <a:t>Референтность</a:t>
            </a:r>
            <a:r>
              <a:rPr lang="ru-RU" dirty="0" smtClean="0"/>
              <a:t> </a:t>
            </a:r>
            <a:r>
              <a:rPr lang="ru-RU" dirty="0" err="1" smtClean="0"/>
              <a:t>абсенса</a:t>
            </a:r>
            <a:endParaRPr lang="ru-RU" dirty="0" smtClean="0"/>
          </a:p>
          <a:p>
            <a:r>
              <a:rPr lang="ru-RU" dirty="0" smtClean="0"/>
              <a:t>Функции </a:t>
            </a:r>
            <a:r>
              <a:rPr lang="ru-RU" dirty="0" err="1" smtClean="0"/>
              <a:t>абсенса</a:t>
            </a:r>
            <a:r>
              <a:rPr lang="ru-RU" dirty="0" smtClean="0"/>
              <a:t> (спутник, инструмент, обладаемое и др.)</a:t>
            </a:r>
          </a:p>
          <a:p>
            <a:r>
              <a:rPr lang="ru-RU" dirty="0" smtClean="0"/>
              <a:t>Ограничения на тип ориентира или предиката</a:t>
            </a:r>
          </a:p>
          <a:p>
            <a:r>
              <a:rPr lang="ru-RU" dirty="0" smtClean="0"/>
              <a:t>Тип </a:t>
            </a:r>
            <a:r>
              <a:rPr lang="ru-RU" dirty="0" err="1" smtClean="0"/>
              <a:t>каритивной</a:t>
            </a:r>
            <a:r>
              <a:rPr lang="ru-RU" dirty="0" smtClean="0"/>
              <a:t> ситуации (временная или постоянная)</a:t>
            </a:r>
          </a:p>
          <a:p>
            <a:r>
              <a:rPr lang="ru-RU" dirty="0" smtClean="0"/>
              <a:t>Вовлеченность </a:t>
            </a:r>
            <a:r>
              <a:rPr lang="ru-RU" dirty="0" err="1" smtClean="0"/>
              <a:t>абсенса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(4)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Информационная структура</a:t>
            </a:r>
            <a:endParaRPr lang="ru-RU" dirty="0" smtClean="0"/>
          </a:p>
          <a:p>
            <a:r>
              <a:rPr lang="ru-RU" dirty="0" smtClean="0"/>
              <a:t>Может ли </a:t>
            </a:r>
            <a:r>
              <a:rPr lang="ru-RU" dirty="0" err="1" smtClean="0"/>
              <a:t>каритивная</a:t>
            </a:r>
            <a:r>
              <a:rPr lang="ru-RU" dirty="0" smtClean="0"/>
              <a:t> группа (</a:t>
            </a:r>
            <a:r>
              <a:rPr lang="ru-RU" dirty="0" err="1" smtClean="0"/>
              <a:t>абсенс</a:t>
            </a:r>
            <a:r>
              <a:rPr lang="ru-RU" dirty="0" smtClean="0"/>
              <a:t> + </a:t>
            </a:r>
            <a:r>
              <a:rPr lang="ru-RU" dirty="0" err="1" smtClean="0"/>
              <a:t>каритивное</a:t>
            </a:r>
            <a:r>
              <a:rPr lang="ru-RU" dirty="0" smtClean="0"/>
              <a:t> выражение / показатель) быть в теме и в реме?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(5)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Недостатки:</a:t>
            </a:r>
          </a:p>
          <a:p>
            <a:r>
              <a:rPr lang="ru-RU" dirty="0" smtClean="0"/>
              <a:t>по значениям параметров в анкете не определить </a:t>
            </a:r>
            <a:r>
              <a:rPr lang="ru-RU" dirty="0" err="1" smtClean="0"/>
              <a:t>аппликатив</a:t>
            </a:r>
            <a:r>
              <a:rPr lang="ru-RU" dirty="0" smtClean="0"/>
              <a:t> (только из комментариев):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(8) </a:t>
            </a:r>
            <a:r>
              <a:rPr lang="en-US" dirty="0" err="1" smtClean="0"/>
              <a:t>Barupu</a:t>
            </a:r>
            <a:r>
              <a:rPr lang="en-US" dirty="0" smtClean="0"/>
              <a:t> (&lt; </a:t>
            </a:r>
            <a:r>
              <a:rPr lang="en-US" dirty="0" err="1" smtClean="0"/>
              <a:t>Skou</a:t>
            </a:r>
            <a:r>
              <a:rPr lang="en-US" dirty="0" smtClean="0"/>
              <a:t>, </a:t>
            </a:r>
            <a:r>
              <a:rPr lang="ru-RU" dirty="0" smtClean="0"/>
              <a:t>Папуа - Новая Гвинея)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Mônrai</a:t>
            </a:r>
            <a:r>
              <a:rPr lang="ru-RU" dirty="0"/>
              <a:t>	</a:t>
            </a:r>
            <a:r>
              <a:rPr lang="en-US" dirty="0" err="1" smtClean="0"/>
              <a:t>n-opu-tîti</a:t>
            </a:r>
            <a:r>
              <a:rPr lang="en-US" dirty="0" smtClean="0"/>
              <a:t>́-</a:t>
            </a:r>
            <a:r>
              <a:rPr lang="en-US" dirty="0" err="1" smtClean="0"/>
              <a:t>bo-na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itual.dance</a:t>
            </a:r>
            <a:r>
              <a:rPr lang="ru-RU" dirty="0"/>
              <a:t>	</a:t>
            </a:r>
            <a:r>
              <a:rPr lang="en-US" dirty="0" smtClean="0"/>
              <a:t>IRR-2SG.M-dance-WITHOUT-1SG.M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‘You carry on dancing without me.’ (</a:t>
            </a:r>
            <a:r>
              <a:rPr lang="en-US" dirty="0" err="1" smtClean="0"/>
              <a:t>Corris</a:t>
            </a:r>
            <a:r>
              <a:rPr lang="en-US" dirty="0" smtClean="0"/>
              <a:t> 2005: 258)</a:t>
            </a:r>
          </a:p>
          <a:p>
            <a:r>
              <a:rPr lang="en-US" dirty="0" smtClean="0"/>
              <a:t>…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Выборка (по </a:t>
            </a:r>
            <a:r>
              <a:rPr lang="en-US" dirty="0" smtClean="0"/>
              <a:t>Oskolskaya et al. 2019)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Генетически сбалансированная выборка, 100 языков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https://www.caritive.org/sample</a:t>
            </a:r>
            <a:r>
              <a:rPr lang="en-US" dirty="0" smtClean="0"/>
              <a:t> - </a:t>
            </a:r>
            <a:r>
              <a:rPr lang="ru-RU" dirty="0" smtClean="0"/>
              <a:t>старая версия) + несколько языков вне выборки</a:t>
            </a:r>
          </a:p>
          <a:p>
            <a:r>
              <a:rPr lang="ru-RU" dirty="0" smtClean="0"/>
              <a:t>По методу </a:t>
            </a:r>
            <a:r>
              <a:rPr lang="en-US" dirty="0" smtClean="0"/>
              <a:t>(Dryer 1989), </a:t>
            </a:r>
            <a:r>
              <a:rPr lang="ru-RU" dirty="0" smtClean="0"/>
              <a:t>основная единица – </a:t>
            </a:r>
            <a:r>
              <a:rPr lang="en-US" dirty="0" smtClean="0"/>
              <a:t>genus (~ </a:t>
            </a:r>
            <a:r>
              <a:rPr lang="ru-RU" dirty="0" smtClean="0"/>
              <a:t>языковая группа внутри семьи).</a:t>
            </a:r>
          </a:p>
          <a:p>
            <a:r>
              <a:rPr lang="ru-RU" dirty="0" smtClean="0"/>
              <a:t>В выборке сохраняется доля языков из разных семей и </a:t>
            </a:r>
            <a:r>
              <a:rPr lang="ru-RU" dirty="0" err="1" smtClean="0"/>
              <a:t>макроареалов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Карта с выборкой - см. след. слайд.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проекте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Грант РНФ 18-78-10058 «Грамматическая периферия в языках мира: типологическое исследование </a:t>
            </a:r>
            <a:r>
              <a:rPr lang="ru-RU" dirty="0" err="1" smtClean="0"/>
              <a:t>каритивов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 1 июля 2018 г. по 30 июня 2021 г.</a:t>
            </a:r>
          </a:p>
          <a:p>
            <a:r>
              <a:rPr lang="ru-RU" dirty="0" smtClean="0"/>
              <a:t>Сайт проекта: </a:t>
            </a:r>
            <a:r>
              <a:rPr lang="en-US" dirty="0" smtClean="0">
                <a:hlinkClick r:id="rId3"/>
              </a:rPr>
              <a:t>https://caritive.org/</a:t>
            </a:r>
            <a:endParaRPr lang="ru-RU" dirty="0" smtClean="0"/>
          </a:p>
          <a:p>
            <a:r>
              <a:rPr lang="ru-RU" dirty="0" smtClean="0"/>
              <a:t>Регулярный открытый семинар (обычно на английском) </a:t>
            </a:r>
            <a:r>
              <a:rPr lang="en-US" dirty="0" smtClean="0">
                <a:hlinkClick r:id="rId4"/>
              </a:rPr>
              <a:t>https://ru.caritive.org/events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2833" r="109" b="23946"/>
          <a:stretch/>
        </p:blipFill>
        <p:spPr>
          <a:xfrm>
            <a:off x="711200" y="163512"/>
            <a:ext cx="10642600" cy="660667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1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данных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Элицитация</a:t>
            </a:r>
            <a:r>
              <a:rPr lang="ru-RU" dirty="0" smtClean="0"/>
              <a:t> (13 языков)</a:t>
            </a:r>
          </a:p>
          <a:p>
            <a:r>
              <a:rPr lang="ru-RU" dirty="0" smtClean="0"/>
              <a:t>Использование текстов</a:t>
            </a:r>
          </a:p>
          <a:p>
            <a:r>
              <a:rPr lang="ru-RU" dirty="0" smtClean="0"/>
              <a:t>Использование грамматик и словарей</a:t>
            </a:r>
            <a:endParaRPr lang="ru-RU" dirty="0"/>
          </a:p>
          <a:p>
            <a:pPr marL="0" indent="0">
              <a:buNone/>
            </a:pPr>
            <a:r>
              <a:rPr lang="ru-RU" u="sng" dirty="0" smtClean="0"/>
              <a:t>Сложность:</a:t>
            </a:r>
            <a:r>
              <a:rPr lang="ru-RU" dirty="0" smtClean="0"/>
              <a:t> найти </a:t>
            </a:r>
            <a:r>
              <a:rPr lang="ru-RU" dirty="0" err="1" smtClean="0"/>
              <a:t>каритив</a:t>
            </a:r>
            <a:r>
              <a:rPr lang="ru-RU" dirty="0" smtClean="0"/>
              <a:t> в языке без </a:t>
            </a:r>
            <a:r>
              <a:rPr lang="ru-RU" dirty="0" err="1" smtClean="0"/>
              <a:t>каритива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Печальный сценарий: в материалах не найти ни одного </a:t>
            </a:r>
            <a:r>
              <a:rPr lang="ru-RU" dirty="0" err="1" smtClean="0"/>
              <a:t>каритивного</a:t>
            </a:r>
            <a:r>
              <a:rPr lang="ru-RU" dirty="0" smtClean="0"/>
              <a:t> контекста </a:t>
            </a:r>
            <a:r>
              <a:rPr lang="en-US" dirty="0" smtClean="0"/>
              <a:t>&gt; </a:t>
            </a:r>
            <a:r>
              <a:rPr lang="ru-RU" dirty="0" smtClean="0"/>
              <a:t>вместо этого языка берем другой из той же семьи / </a:t>
            </a:r>
            <a:r>
              <a:rPr lang="en-US" dirty="0" smtClean="0"/>
              <a:t>genus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если при этом материалов было много (напр., есть хорошая подробная грамматика и словарь) </a:t>
            </a:r>
            <a:r>
              <a:rPr lang="en-US" dirty="0" smtClean="0"/>
              <a:t>&gt; </a:t>
            </a:r>
            <a:r>
              <a:rPr lang="ru-RU" dirty="0" smtClean="0"/>
              <a:t>отмечаем отдельно, т.к. это приводит к несбалансированности выборки в пользу языков с </a:t>
            </a:r>
            <a:r>
              <a:rPr lang="ru-RU" dirty="0" err="1" smtClean="0"/>
              <a:t>каритивными</a:t>
            </a:r>
            <a:r>
              <a:rPr lang="ru-RU" dirty="0" smtClean="0"/>
              <a:t> показателями.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данных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Радостный сценарий: удается найти контексты, похожие на </a:t>
            </a:r>
            <a:r>
              <a:rPr lang="ru-RU" dirty="0" err="1" smtClean="0"/>
              <a:t>каритивные</a:t>
            </a:r>
            <a:r>
              <a:rPr lang="ru-RU" dirty="0" smtClean="0"/>
              <a:t> (по переводу предложений или по переводу Библии).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Мы нашли все предложения, содержащие </a:t>
            </a:r>
            <a:r>
              <a:rPr lang="ru-RU" dirty="0" err="1" smtClean="0"/>
              <a:t>каритивные</a:t>
            </a:r>
            <a:r>
              <a:rPr lang="ru-RU" dirty="0" smtClean="0"/>
              <a:t> показатели, в переводах 4 Евангелий (текстов, переведенных на максимальное число языков) на 7 языков: современный русский, английский (3 варианта), испанский, литовский, хинди, эстонский, нанайский.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Выбрали «наиболее </a:t>
            </a:r>
            <a:r>
              <a:rPr lang="ru-RU" dirty="0" err="1" smtClean="0"/>
              <a:t>каритивные</a:t>
            </a:r>
            <a:r>
              <a:rPr lang="ru-RU" dirty="0" smtClean="0"/>
              <a:t>» предложения (т. е. те, в которых чаще всего используется </a:t>
            </a:r>
            <a:r>
              <a:rPr lang="ru-RU" dirty="0" err="1" smtClean="0"/>
              <a:t>каритивный</a:t>
            </a:r>
            <a:r>
              <a:rPr lang="ru-RU" dirty="0" smtClean="0"/>
              <a:t> маркер при переводе).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Для языков «без </a:t>
            </a:r>
            <a:r>
              <a:rPr lang="ru-RU" dirty="0" err="1" smtClean="0"/>
              <a:t>каритива</a:t>
            </a:r>
            <a:r>
              <a:rPr lang="ru-RU" dirty="0" smtClean="0"/>
              <a:t>» смотрим на то, с помощью каких конструкций переведены эти предложения из Евангелий.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данный момент собрано 102 анкеты (в подсчетах дальше учтены пока только «грязные» анкеты 78 языков).</a:t>
            </a:r>
          </a:p>
          <a:p>
            <a:r>
              <a:rPr lang="ru-RU" dirty="0" smtClean="0"/>
              <a:t>Всего 178 </a:t>
            </a:r>
            <a:r>
              <a:rPr lang="ru-RU" dirty="0" err="1" smtClean="0"/>
              <a:t>каритивных</a:t>
            </a:r>
            <a:r>
              <a:rPr lang="ru-RU" dirty="0" smtClean="0"/>
              <a:t> конструкций (в подсчетах учтены 153).</a:t>
            </a:r>
          </a:p>
          <a:p>
            <a:r>
              <a:rPr lang="ru-RU" dirty="0" smtClean="0"/>
              <a:t>Количество </a:t>
            </a:r>
            <a:r>
              <a:rPr lang="ru-RU" dirty="0" err="1" smtClean="0"/>
              <a:t>каритивных</a:t>
            </a:r>
            <a:r>
              <a:rPr lang="ru-RU" dirty="0" smtClean="0"/>
              <a:t> конструкций в языке: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72 – специализированные, 77 – неспециализированные.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47542"/>
              </p:ext>
            </p:extLst>
          </p:nvPr>
        </p:nvGraphicFramePr>
        <p:xfrm>
          <a:off x="1117600" y="3907366"/>
          <a:ext cx="81280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ru-RU" dirty="0" err="1" smtClean="0"/>
              <a:t>Специализированность</a:t>
            </a:r>
            <a:r>
              <a:rPr lang="ru-RU" dirty="0" smtClean="0"/>
              <a:t> показателей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24</a:t>
            </a:fld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3"/>
          <a:srcRect l="11631" b="26615"/>
          <a:stretch/>
        </p:blipFill>
        <p:spPr>
          <a:xfrm>
            <a:off x="838200" y="1152524"/>
            <a:ext cx="9131300" cy="560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Неспециализированные 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Тождествены</a:t>
            </a:r>
            <a:r>
              <a:rPr lang="ru-RU" dirty="0" smtClean="0"/>
              <a:t> отрицательной </a:t>
            </a:r>
            <a:r>
              <a:rPr lang="ru-RU" dirty="0" err="1" smtClean="0"/>
              <a:t>посессивной</a:t>
            </a:r>
            <a:r>
              <a:rPr lang="ru-RU" dirty="0" smtClean="0"/>
              <a:t> конструкции (40)</a:t>
            </a:r>
          </a:p>
          <a:p>
            <a:r>
              <a:rPr lang="ru-RU" dirty="0" err="1" smtClean="0"/>
              <a:t>Тождествены</a:t>
            </a:r>
            <a:r>
              <a:rPr lang="ru-RU" dirty="0" smtClean="0"/>
              <a:t> конструкции экзистенциального отрицания (35)</a:t>
            </a:r>
          </a:p>
          <a:p>
            <a:r>
              <a:rPr lang="ru-RU" dirty="0" err="1" smtClean="0"/>
              <a:t>Тождествены</a:t>
            </a:r>
            <a:r>
              <a:rPr lang="ru-RU" dirty="0" smtClean="0"/>
              <a:t> конструкции глагольного (стандартного) отрицания (20)</a:t>
            </a:r>
          </a:p>
          <a:p>
            <a:r>
              <a:rPr lang="ru-RU" dirty="0" err="1" smtClean="0"/>
              <a:t>Тождествены</a:t>
            </a:r>
            <a:r>
              <a:rPr lang="ru-RU" dirty="0" smtClean="0"/>
              <a:t> конструкции отрицания </a:t>
            </a:r>
            <a:r>
              <a:rPr lang="ru-RU" dirty="0" err="1" smtClean="0"/>
              <a:t>комитатива</a:t>
            </a:r>
            <a:r>
              <a:rPr lang="ru-RU" dirty="0" smtClean="0"/>
              <a:t> (13)</a:t>
            </a:r>
          </a:p>
          <a:p>
            <a:r>
              <a:rPr lang="ru-RU" dirty="0" err="1" smtClean="0"/>
              <a:t>Тождествены</a:t>
            </a:r>
            <a:r>
              <a:rPr lang="ru-RU" dirty="0" smtClean="0"/>
              <a:t> другим отрицательным конструкциям (7)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26</a:t>
            </a:fld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2432" y="0"/>
            <a:ext cx="9120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0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реализации </a:t>
            </a:r>
            <a:r>
              <a:rPr lang="ru-RU" dirty="0" err="1" smtClean="0"/>
              <a:t>каритивного</a:t>
            </a:r>
            <a:r>
              <a:rPr lang="ru-RU" dirty="0" smtClean="0"/>
              <a:t> показателя (все конструкции)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1а – в пределах слова (деривационный, </a:t>
            </a:r>
            <a:r>
              <a:rPr lang="ru-RU" i="1" dirty="0" smtClean="0"/>
              <a:t>без-</a:t>
            </a:r>
            <a:r>
              <a:rPr lang="ru-RU" dirty="0" smtClean="0"/>
              <a:t>), 24 конструкции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b – </a:t>
            </a:r>
            <a:r>
              <a:rPr lang="ru-RU" dirty="0" smtClean="0"/>
              <a:t>в пределах слова (словоизменительный, эст. </a:t>
            </a:r>
            <a:r>
              <a:rPr lang="en-US" i="1" dirty="0" smtClean="0"/>
              <a:t>-ta</a:t>
            </a:r>
            <a:r>
              <a:rPr lang="en-US" dirty="0" smtClean="0"/>
              <a:t>)</a:t>
            </a:r>
            <a:r>
              <a:rPr lang="ru-RU" dirty="0" smtClean="0"/>
              <a:t>, 26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1c – </a:t>
            </a:r>
            <a:r>
              <a:rPr lang="ru-RU" dirty="0" smtClean="0"/>
              <a:t>в пределах составляющей (</a:t>
            </a:r>
            <a:r>
              <a:rPr lang="ru-RU" i="1" dirty="0" smtClean="0"/>
              <a:t>без</a:t>
            </a:r>
            <a:r>
              <a:rPr lang="ru-RU" dirty="0" smtClean="0"/>
              <a:t>), 60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1d</a:t>
            </a:r>
            <a:r>
              <a:rPr lang="ru-RU" dirty="0" smtClean="0"/>
              <a:t> – в пределах той же клаузы («Он не ушел с деньгами»), 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1e</a:t>
            </a:r>
            <a:r>
              <a:rPr lang="ru-RU" dirty="0" smtClean="0"/>
              <a:t> – в пределах дополнительной клаузы («Он ушел, не имея денег»), 56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28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482600" y="-53976"/>
            <a:ext cx="10337800" cy="691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Предварительная семантическая карта (сост. Н. М. Заикой)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/>
              <a:t>Копредикативное</a:t>
            </a:r>
            <a:r>
              <a:rPr lang="ru-RU" dirty="0"/>
              <a:t> отсутствие спутника: </a:t>
            </a:r>
            <a:r>
              <a:rPr lang="en-US" dirty="0" err="1"/>
              <a:t>AbsCopredComp</a:t>
            </a:r>
            <a:endParaRPr lang="ru-RU" dirty="0" smtClean="0">
              <a:effectLst/>
            </a:endParaRPr>
          </a:p>
          <a:p>
            <a:pPr lvl="0"/>
            <a:r>
              <a:rPr lang="ru-RU" dirty="0" err="1"/>
              <a:t>Копредикативная</a:t>
            </a:r>
            <a:r>
              <a:rPr lang="ru-RU" dirty="0"/>
              <a:t> </a:t>
            </a:r>
            <a:r>
              <a:rPr lang="ru-RU" dirty="0" err="1"/>
              <a:t>невовлеченность</a:t>
            </a:r>
            <a:r>
              <a:rPr lang="ru-RU" dirty="0"/>
              <a:t> спутника: </a:t>
            </a:r>
            <a:r>
              <a:rPr lang="en-US" dirty="0" err="1"/>
              <a:t>NInvCopredComp</a:t>
            </a:r>
            <a:endParaRPr lang="ru-RU" dirty="0" smtClean="0">
              <a:effectLst/>
            </a:endParaRPr>
          </a:p>
          <a:p>
            <a:pPr lvl="0"/>
            <a:r>
              <a:rPr lang="ru-RU" dirty="0" err="1"/>
              <a:t>Копредикативное</a:t>
            </a:r>
            <a:r>
              <a:rPr lang="ru-RU" dirty="0"/>
              <a:t> отсутствие инструмента: </a:t>
            </a:r>
            <a:r>
              <a:rPr lang="en-US" dirty="0" err="1"/>
              <a:t>AbsCopredIns</a:t>
            </a:r>
            <a:endParaRPr lang="ru-RU" dirty="0" smtClean="0">
              <a:effectLst/>
            </a:endParaRPr>
          </a:p>
          <a:p>
            <a:pPr lvl="0"/>
            <a:r>
              <a:rPr lang="ru-RU" dirty="0" err="1"/>
              <a:t>Копредикативная</a:t>
            </a:r>
            <a:r>
              <a:rPr lang="ru-RU" dirty="0"/>
              <a:t> </a:t>
            </a:r>
            <a:r>
              <a:rPr lang="ru-RU" dirty="0" err="1"/>
              <a:t>невовлеченность</a:t>
            </a:r>
            <a:r>
              <a:rPr lang="ru-RU" dirty="0"/>
              <a:t> инструмента: </a:t>
            </a:r>
            <a:r>
              <a:rPr lang="en-US" dirty="0" err="1"/>
              <a:t>NInvCopredIns</a:t>
            </a:r>
            <a:endParaRPr lang="ru-RU" dirty="0" smtClean="0">
              <a:effectLst/>
            </a:endParaRPr>
          </a:p>
          <a:p>
            <a:pPr lvl="0"/>
            <a:r>
              <a:rPr lang="ru-RU" dirty="0" err="1"/>
              <a:t>Копредикативное</a:t>
            </a:r>
            <a:r>
              <a:rPr lang="ru-RU" dirty="0"/>
              <a:t> отрицание </a:t>
            </a:r>
            <a:r>
              <a:rPr lang="ru-RU" dirty="0" err="1"/>
              <a:t>посессивности</a:t>
            </a:r>
            <a:r>
              <a:rPr lang="en-US" dirty="0"/>
              <a:t>: </a:t>
            </a:r>
            <a:r>
              <a:rPr lang="en-US" dirty="0" err="1"/>
              <a:t>AbsCopredPoss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Атрибутивное отрицание </a:t>
            </a:r>
            <a:r>
              <a:rPr lang="ru-RU" dirty="0" err="1"/>
              <a:t>посессивности</a:t>
            </a:r>
            <a:r>
              <a:rPr lang="ru-RU" dirty="0"/>
              <a:t>: </a:t>
            </a:r>
            <a:r>
              <a:rPr lang="en-US" dirty="0" err="1"/>
              <a:t>AbsAttrPoss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Исключение при отрицании: </a:t>
            </a:r>
            <a:r>
              <a:rPr lang="en-US" dirty="0" err="1"/>
              <a:t>ExclNeg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Исключение при утверждении: </a:t>
            </a:r>
            <a:r>
              <a:rPr lang="en-US" dirty="0" err="1" smtClean="0"/>
              <a:t>ExclPos</a:t>
            </a:r>
            <a:endParaRPr lang="ru-RU" dirty="0" smtClean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участники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Участники гранта: С. А. Оскольская, М. Л. Федотов, Н. М. Заика,    С. Б. Клименко, Е. А. Забелина, А. В. </a:t>
            </a:r>
            <a:r>
              <a:rPr lang="ru-RU" dirty="0" err="1" smtClean="0"/>
              <a:t>Мазарчук</a:t>
            </a:r>
            <a:r>
              <a:rPr lang="ru-RU" dirty="0" smtClean="0"/>
              <a:t>, К. А. Кожанов,       И. А. Виноградов.</a:t>
            </a:r>
          </a:p>
          <a:p>
            <a:r>
              <a:rPr lang="ru-RU" dirty="0" smtClean="0"/>
              <a:t>А также: Э. </a:t>
            </a:r>
            <a:r>
              <a:rPr lang="ru-RU" dirty="0" err="1" smtClean="0"/>
              <a:t>Койле</a:t>
            </a:r>
            <a:r>
              <a:rPr lang="ru-RU" dirty="0" smtClean="0"/>
              <a:t> (статистическая обработка данных), А. Жук (секретарь), Д. В. Герасимов и М. З. </a:t>
            </a:r>
            <a:r>
              <a:rPr lang="ru-RU" dirty="0" err="1" smtClean="0"/>
              <a:t>Муслимов</a:t>
            </a:r>
            <a:r>
              <a:rPr lang="ru-RU" dirty="0" smtClean="0"/>
              <a:t> (постоянные участники семинара).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Добавление участника</a:t>
            </a:r>
            <a:r>
              <a:rPr lang="en-US" dirty="0" smtClean="0"/>
              <a:t>: Addition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Отсутствие части тела: </a:t>
            </a:r>
            <a:r>
              <a:rPr lang="en-US" dirty="0" err="1" smtClean="0"/>
              <a:t>AbsBodyPart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Отрицание условия</a:t>
            </a:r>
            <a:r>
              <a:rPr lang="en-US" dirty="0" smtClean="0"/>
              <a:t> (But for you, we could not…) </a:t>
            </a:r>
            <a:r>
              <a:rPr lang="en-US" dirty="0" err="1" smtClean="0"/>
              <a:t>NegCond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Отсутствие сопровождающей ситуации: </a:t>
            </a:r>
            <a:r>
              <a:rPr lang="en-US" dirty="0" err="1" smtClean="0"/>
              <a:t>AbsSituation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Предикативное отрицание: </a:t>
            </a:r>
            <a:r>
              <a:rPr lang="en-US" dirty="0" err="1" smtClean="0"/>
              <a:t>PredNeg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Отрицание нежелательной </a:t>
            </a:r>
            <a:r>
              <a:rPr lang="ru-RU" dirty="0" err="1" smtClean="0"/>
              <a:t>посессивости</a:t>
            </a:r>
            <a:r>
              <a:rPr lang="ru-RU" dirty="0" smtClean="0"/>
              <a:t>: </a:t>
            </a:r>
            <a:r>
              <a:rPr lang="en-US" dirty="0" err="1" smtClean="0"/>
              <a:t>AbsAttrPossUndes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Отсутствие, служащее причиной: </a:t>
            </a:r>
            <a:r>
              <a:rPr lang="en-US" dirty="0" err="1" smtClean="0"/>
              <a:t>AbsReason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" name="Объект 3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14787" y="2077244"/>
            <a:ext cx="4162425" cy="38481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300" y="498475"/>
            <a:ext cx="9629775" cy="5857875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Текущее состояние проекта и планы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Планы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Доступная онлайн база анкет.</a:t>
            </a:r>
          </a:p>
          <a:p>
            <a:r>
              <a:rPr lang="ru-RU" dirty="0" smtClean="0"/>
              <a:t>Исследование по вычищенным данным анкет.</a:t>
            </a:r>
          </a:p>
          <a:p>
            <a:r>
              <a:rPr lang="ru-RU" dirty="0" smtClean="0"/>
              <a:t>Публикация коллективной монографии.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Текущее состояние проекта и планы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Сейчас:</a:t>
            </a:r>
            <a:endParaRPr lang="ru-RU" dirty="0" smtClean="0"/>
          </a:p>
          <a:p>
            <a:r>
              <a:rPr lang="ru-RU" dirty="0" smtClean="0"/>
              <a:t>Перепроверяем, унифицируем и вычищаем собранные анкеты.</a:t>
            </a:r>
          </a:p>
          <a:p>
            <a:r>
              <a:rPr lang="ru-RU" dirty="0" smtClean="0"/>
              <a:t>Собираем дополнительные анкеты (вне выборки).</a:t>
            </a:r>
          </a:p>
          <a:p>
            <a:r>
              <a:rPr lang="ru-RU" dirty="0" smtClean="0"/>
              <a:t>Обсуждаем на семинаре черновые варианты статей для коллективной монографии (статьи на английском, семинары иногда на английском, иногда на русском).</a:t>
            </a:r>
          </a:p>
          <a:p>
            <a:r>
              <a:rPr lang="ru-RU" dirty="0" smtClean="0"/>
              <a:t>Конференция «</a:t>
            </a:r>
            <a:r>
              <a:rPr lang="ru-RU" dirty="0" err="1" smtClean="0"/>
              <a:t>Каритивные</a:t>
            </a:r>
            <a:r>
              <a:rPr lang="ru-RU" dirty="0" smtClean="0"/>
              <a:t> конструкции в языках мира» (30 ноября – 2 декабря 2020).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5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Приглашаем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Собрать анкету по языку, не вошедшему в выборку.</a:t>
            </a:r>
          </a:p>
          <a:p>
            <a:r>
              <a:rPr lang="ru-RU" dirty="0" smtClean="0"/>
              <a:t>Принять участие в конференции (в качестве слушателей…).</a:t>
            </a:r>
          </a:p>
          <a:p>
            <a:r>
              <a:rPr lang="ru-RU" dirty="0" smtClean="0"/>
              <a:t>Принять участие в семинаре (в обсуждении черновых вариантов статей).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Corris</a:t>
            </a:r>
            <a:r>
              <a:rPr lang="en-US" dirty="0" smtClean="0"/>
              <a:t>, Miriam. </a:t>
            </a:r>
            <a:r>
              <a:rPr lang="en-US" dirty="0"/>
              <a:t>2005. A grammar of </a:t>
            </a:r>
            <a:r>
              <a:rPr lang="en-US" dirty="0" err="1"/>
              <a:t>Barupu</a:t>
            </a:r>
            <a:r>
              <a:rPr lang="en-US" dirty="0"/>
              <a:t>, a language of Papua New Guinea. (Doctoral dissertation, University of Sydney; xxii+411pp.)</a:t>
            </a:r>
            <a:endParaRPr lang="en-US" dirty="0" smtClean="0"/>
          </a:p>
          <a:p>
            <a:r>
              <a:rPr lang="en-US" dirty="0" smtClean="0"/>
              <a:t>Dryer</a:t>
            </a:r>
            <a:r>
              <a:rPr lang="en-US" dirty="0"/>
              <a:t>, Matthew S. 1989. Large linguistic areas and language sampling. Studies in Language 13: 257–292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Fedotov</a:t>
            </a:r>
            <a:r>
              <a:rPr lang="en-US" dirty="0" smtClean="0"/>
              <a:t>, Maksim, Sofia Oskolskaya, Natalia </a:t>
            </a:r>
            <a:r>
              <a:rPr lang="en-US" dirty="0" err="1" smtClean="0"/>
              <a:t>Zaika</a:t>
            </a:r>
            <a:r>
              <a:rPr lang="en-US" dirty="0" smtClean="0"/>
              <a:t>. 2020. </a:t>
            </a:r>
            <a:r>
              <a:rPr lang="en-US" dirty="0" err="1" smtClean="0"/>
              <a:t>Caritive</a:t>
            </a:r>
            <a:r>
              <a:rPr lang="en-US" dirty="0" smtClean="0"/>
              <a:t> as a negative marker. Talk presented at the 53</a:t>
            </a:r>
            <a:r>
              <a:rPr lang="en-US" baseline="30000" dirty="0" smtClean="0"/>
              <a:t>rd</a:t>
            </a:r>
            <a:r>
              <a:rPr lang="en-US" dirty="0" smtClean="0"/>
              <a:t> Annual Meeting of the </a:t>
            </a:r>
            <a:r>
              <a:rPr lang="en-US" dirty="0" err="1" smtClean="0"/>
              <a:t>Societas</a:t>
            </a:r>
            <a:r>
              <a:rPr lang="en-US" dirty="0" smtClean="0"/>
              <a:t> </a:t>
            </a:r>
            <a:r>
              <a:rPr lang="en-US" dirty="0" err="1" smtClean="0"/>
              <a:t>Linguistica</a:t>
            </a:r>
            <a:r>
              <a:rPr lang="en-US" dirty="0" smtClean="0"/>
              <a:t> </a:t>
            </a:r>
            <a:r>
              <a:rPr lang="en-US" dirty="0" err="1" smtClean="0"/>
              <a:t>Europeae</a:t>
            </a:r>
            <a:r>
              <a:rPr lang="en-US" dirty="0" smtClean="0"/>
              <a:t>, 29 Aug – 1 Sep 2020.</a:t>
            </a:r>
          </a:p>
          <a:p>
            <a:r>
              <a:rPr lang="en-US" dirty="0" smtClean="0"/>
              <a:t>Oskolskaya, Sofia, Maksim </a:t>
            </a:r>
            <a:r>
              <a:rPr lang="en-US" dirty="0" err="1" smtClean="0"/>
              <a:t>Fedotov</a:t>
            </a:r>
            <a:r>
              <a:rPr lang="en-US" dirty="0" smtClean="0"/>
              <a:t>, Natalia </a:t>
            </a:r>
            <a:r>
              <a:rPr lang="en-US" dirty="0" err="1" smtClean="0"/>
              <a:t>Zaika</a:t>
            </a:r>
            <a:r>
              <a:rPr lang="en-US" dirty="0" smtClean="0"/>
              <a:t>. 2019. Language sample for the typological study of </a:t>
            </a:r>
            <a:r>
              <a:rPr lang="en-US" dirty="0" err="1" smtClean="0"/>
              <a:t>caritives</a:t>
            </a:r>
            <a:r>
              <a:rPr lang="en-US" dirty="0" smtClean="0"/>
              <a:t>. Talk presented at the Workshop “Language Sampling: Issues and Challenges”, St. Petersburg, ILS RAS, 20.12.2019.</a:t>
            </a:r>
          </a:p>
          <a:p>
            <a:r>
              <a:rPr lang="ru-RU" dirty="0" smtClean="0"/>
              <a:t>Оскольская</a:t>
            </a:r>
            <a:r>
              <a:rPr lang="en-US" dirty="0" smtClean="0"/>
              <a:t>, </a:t>
            </a:r>
            <a:r>
              <a:rPr lang="ru-RU" dirty="0" smtClean="0"/>
              <a:t>С. А., Н. М. Заика, С. Б. Клименко, М. Л. Федотов. 2020. Определение </a:t>
            </a:r>
            <a:r>
              <a:rPr lang="ru-RU" dirty="0" err="1" smtClean="0"/>
              <a:t>каритива</a:t>
            </a:r>
            <a:r>
              <a:rPr lang="ru-RU" dirty="0" smtClean="0"/>
              <a:t> как сравнительного понятия // Вопросы языкознания 3. С. 7-25.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каритив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Каритив</a:t>
            </a:r>
            <a:r>
              <a:rPr lang="ru-RU" dirty="0" smtClean="0"/>
              <a:t> = </a:t>
            </a:r>
            <a:r>
              <a:rPr lang="ru-RU" dirty="0" err="1" smtClean="0"/>
              <a:t>абессив</a:t>
            </a:r>
            <a:r>
              <a:rPr lang="ru-RU" dirty="0" smtClean="0"/>
              <a:t> = </a:t>
            </a:r>
            <a:r>
              <a:rPr lang="ru-RU" dirty="0" err="1" smtClean="0"/>
              <a:t>приватив</a:t>
            </a:r>
            <a:r>
              <a:rPr lang="ru-RU" dirty="0" smtClean="0"/>
              <a:t> = …</a:t>
            </a:r>
          </a:p>
          <a:p>
            <a:r>
              <a:rPr lang="ru-RU" dirty="0" smtClean="0"/>
              <a:t>Выражается в русском предлогом </a:t>
            </a:r>
            <a:r>
              <a:rPr lang="ru-RU" i="1" dirty="0" smtClean="0"/>
              <a:t>без</a:t>
            </a:r>
            <a:r>
              <a:rPr lang="ru-RU" dirty="0" smtClean="0"/>
              <a:t> или приставкой </a:t>
            </a:r>
            <a:r>
              <a:rPr lang="ru-RU" i="1" dirty="0" smtClean="0"/>
              <a:t>без-/бес-</a:t>
            </a:r>
            <a:r>
              <a:rPr lang="ru-RU" dirty="0" smtClean="0"/>
              <a:t>:</a:t>
            </a:r>
          </a:p>
          <a:p>
            <a:pPr marL="514350" indent="-514350">
              <a:buAutoNum type="arabicParenBoth"/>
            </a:pPr>
            <a:r>
              <a:rPr lang="ru-RU" i="1" dirty="0" smtClean="0"/>
              <a:t>Вася пришел без жены.</a:t>
            </a:r>
          </a:p>
          <a:p>
            <a:pPr marL="514350" indent="-514350">
              <a:buAutoNum type="arabicParenBoth"/>
            </a:pPr>
            <a:r>
              <a:rPr lang="ru-RU" i="1" dirty="0" smtClean="0"/>
              <a:t>Я увидел безбородого человека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Ср. также англ. </a:t>
            </a:r>
            <a:r>
              <a:rPr lang="en-US" i="1" dirty="0" smtClean="0"/>
              <a:t>without, -less,</a:t>
            </a:r>
            <a:r>
              <a:rPr lang="en-US" dirty="0" smtClean="0"/>
              <a:t> </a:t>
            </a:r>
            <a:r>
              <a:rPr lang="ru-RU" dirty="0" smtClean="0"/>
              <a:t>нем. </a:t>
            </a:r>
            <a:r>
              <a:rPr lang="en-US" i="1" dirty="0" err="1" smtClean="0"/>
              <a:t>ohne</a:t>
            </a:r>
            <a:r>
              <a:rPr lang="en-US" dirty="0" smtClean="0"/>
              <a:t> </a:t>
            </a:r>
            <a:r>
              <a:rPr lang="ru-RU" dirty="0" smtClean="0"/>
              <a:t>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Исследовать, как выражается </a:t>
            </a:r>
            <a:r>
              <a:rPr lang="ru-RU" dirty="0" err="1" smtClean="0"/>
              <a:t>каритивное</a:t>
            </a:r>
            <a:r>
              <a:rPr lang="ru-RU" dirty="0" smtClean="0"/>
              <a:t> значение в языках мира.</a:t>
            </a:r>
          </a:p>
          <a:p>
            <a:pPr marL="0" indent="0">
              <a:buNone/>
            </a:pPr>
            <a:r>
              <a:rPr lang="ru-RU" sz="1800" dirty="0" smtClean="0"/>
              <a:t>Допущение: во всех языках это значение можно как-нибудь выразить.</a:t>
            </a:r>
            <a:endParaRPr lang="ru-RU" dirty="0"/>
          </a:p>
          <a:p>
            <a:r>
              <a:rPr lang="ru-RU" dirty="0" smtClean="0"/>
              <a:t>Частные задачи:</a:t>
            </a:r>
          </a:p>
          <a:p>
            <a:pPr lvl="1"/>
            <a:r>
              <a:rPr lang="ru-RU" dirty="0" smtClean="0"/>
              <a:t>Как часто в языках мира встречается специализированный </a:t>
            </a:r>
            <a:r>
              <a:rPr lang="ru-RU" dirty="0" err="1" smtClean="0"/>
              <a:t>каритивный</a:t>
            </a:r>
            <a:r>
              <a:rPr lang="ru-RU" dirty="0" smtClean="0"/>
              <a:t> показатель?</a:t>
            </a:r>
          </a:p>
          <a:p>
            <a:pPr lvl="1"/>
            <a:r>
              <a:rPr lang="ru-RU" dirty="0" smtClean="0"/>
              <a:t>Какие грамматические свойства характерны </a:t>
            </a:r>
            <a:r>
              <a:rPr lang="ru-RU" dirty="0" err="1" smtClean="0"/>
              <a:t>каритивным</a:t>
            </a:r>
            <a:r>
              <a:rPr lang="ru-RU" dirty="0" smtClean="0"/>
              <a:t> конструкциям / показателям?</a:t>
            </a:r>
          </a:p>
          <a:p>
            <a:pPr lvl="1"/>
            <a:r>
              <a:rPr lang="ru-RU" dirty="0" smtClean="0"/>
              <a:t>Какую семантическую зону охватывают </a:t>
            </a:r>
            <a:r>
              <a:rPr lang="ru-RU" dirty="0" err="1" smtClean="0"/>
              <a:t>каритивные</a:t>
            </a:r>
            <a:r>
              <a:rPr lang="ru-RU" dirty="0" smtClean="0"/>
              <a:t> конструкции / показатели?</a:t>
            </a:r>
          </a:p>
          <a:p>
            <a:pPr lvl="1"/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 err="1" smtClean="0"/>
              <a:t>каритива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КАРИТИВ описывает </a:t>
            </a:r>
            <a:r>
              <a:rPr lang="ru-RU" dirty="0" err="1"/>
              <a:t>невовлеченность</a:t>
            </a:r>
            <a:r>
              <a:rPr lang="ru-RU" dirty="0"/>
              <a:t> (в частном случае отсутствие) в ситуации некоторого участника (</a:t>
            </a:r>
            <a:r>
              <a:rPr lang="ru-RU" dirty="0" err="1"/>
              <a:t>абсенса</a:t>
            </a:r>
            <a:r>
              <a:rPr lang="ru-RU" dirty="0"/>
              <a:t>), при этом предикация </a:t>
            </a:r>
            <a:r>
              <a:rPr lang="ru-RU" dirty="0" err="1"/>
              <a:t>невовлеченности</a:t>
            </a:r>
            <a:r>
              <a:rPr lang="ru-RU" dirty="0"/>
              <a:t> является семантическим модификатором другой ситуации / участника другой ситуации (ориентира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См. (Оскольская и др. 2020)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9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Расшифровка определения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Описывает примеры:</a:t>
            </a:r>
          </a:p>
          <a:p>
            <a:pPr marL="0" indent="0">
              <a:buNone/>
            </a:pPr>
            <a:r>
              <a:rPr lang="ru-RU" dirty="0" smtClean="0"/>
              <a:t>(2)</a:t>
            </a:r>
            <a:r>
              <a:rPr lang="ru-RU" i="1" dirty="0" smtClean="0"/>
              <a:t> Я увидел безбородого человека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Отсутствие бороды модифицирует участника «человек».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(3) </a:t>
            </a:r>
            <a:r>
              <a:rPr lang="ru-RU" i="1" dirty="0" smtClean="0"/>
              <a:t>Вася открыл бутылку без штопора.</a:t>
            </a:r>
          </a:p>
          <a:p>
            <a:pPr marL="0" indent="0">
              <a:buNone/>
            </a:pPr>
            <a:r>
              <a:rPr lang="ru-RU" dirty="0" smtClean="0"/>
              <a:t>       Отсутствие / </a:t>
            </a:r>
            <a:r>
              <a:rPr lang="ru-RU" dirty="0" err="1" smtClean="0"/>
              <a:t>невовлеченность</a:t>
            </a:r>
            <a:r>
              <a:rPr lang="ru-RU" dirty="0" smtClean="0"/>
              <a:t> штопора модифицирует ситуацию «Вася открыл бутылку».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7</a:t>
            </a:fld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983974" y="2902226"/>
            <a:ext cx="357809" cy="34787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983973" y="4365659"/>
            <a:ext cx="357809" cy="34787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Расшифровка определения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описывает конструкции экзистенциального отрицания и др.:</a:t>
            </a:r>
          </a:p>
          <a:p>
            <a:pPr marL="0" indent="0">
              <a:buNone/>
            </a:pPr>
            <a:r>
              <a:rPr lang="ru-RU" dirty="0" smtClean="0"/>
              <a:t>(4) </a:t>
            </a:r>
            <a:r>
              <a:rPr lang="ru-RU" i="1" dirty="0" smtClean="0"/>
              <a:t>У Васи нет машины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Отсутствие машины не модифицирует другую ситуацию или участника другой ситуации («Вася» не участвует в другой ситуации).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Также не описывает некоторые употребления </a:t>
            </a:r>
            <a:r>
              <a:rPr lang="ru-RU" dirty="0" err="1" smtClean="0"/>
              <a:t>каритивных</a:t>
            </a:r>
            <a:r>
              <a:rPr lang="ru-RU" dirty="0" smtClean="0"/>
              <a:t> показателей:</a:t>
            </a:r>
          </a:p>
          <a:p>
            <a:pPr marL="0" indent="0">
              <a:buNone/>
            </a:pPr>
            <a:r>
              <a:rPr lang="ru-RU" dirty="0" smtClean="0"/>
              <a:t>(5) </a:t>
            </a:r>
            <a:r>
              <a:rPr lang="ru-RU" i="1" dirty="0" smtClean="0"/>
              <a:t>Вася без машины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Такие употребления мы считаем периферийными.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8</a:t>
            </a:fld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983974" y="2902226"/>
            <a:ext cx="357809" cy="34787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Расшифровка определения 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Описывает не только отсутствие участника:</a:t>
            </a:r>
          </a:p>
          <a:p>
            <a:pPr marL="0" indent="0">
              <a:buNone/>
            </a:pPr>
            <a:r>
              <a:rPr lang="ru-RU" dirty="0" smtClean="0"/>
              <a:t>(6) </a:t>
            </a:r>
            <a:r>
              <a:rPr lang="ru-RU" i="1" dirty="0" smtClean="0"/>
              <a:t>Вася ехал на велосипеде без рук.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некоторых случаях неочевидно, отсутствовал ли участник:</a:t>
            </a:r>
          </a:p>
          <a:p>
            <a:pPr marL="0" indent="0">
              <a:buNone/>
            </a:pPr>
            <a:r>
              <a:rPr lang="ru-RU" dirty="0" smtClean="0"/>
              <a:t>(3) </a:t>
            </a:r>
            <a:r>
              <a:rPr lang="ru-RU" i="1" dirty="0" smtClean="0"/>
              <a:t>Вася открыл бутылку без штопора.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CF34-DC7E-4080-9640-B2BEF16FFD5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1722</Words>
  <Application>Microsoft Office PowerPoint</Application>
  <PresentationFormat>Широкоэкранный</PresentationFormat>
  <Paragraphs>270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Тема Office</vt:lpstr>
      <vt:lpstr>Проект по типологическому исследованию каритивных конструкций</vt:lpstr>
      <vt:lpstr>Информация о проекте</vt:lpstr>
      <vt:lpstr>Основные участники проекта</vt:lpstr>
      <vt:lpstr>Что такое каритив?</vt:lpstr>
      <vt:lpstr>Цель проекта</vt:lpstr>
      <vt:lpstr>Определение каритива</vt:lpstr>
      <vt:lpstr>Расшифровка определения (1)</vt:lpstr>
      <vt:lpstr>Расшифровка определения (2)</vt:lpstr>
      <vt:lpstr>Расшифровка определения (3)</vt:lpstr>
      <vt:lpstr>Свойства каритива (по Fedotov et al. 2020)</vt:lpstr>
      <vt:lpstr>Прототипические (семантические) контексты</vt:lpstr>
      <vt:lpstr>Каритивное выражение (показатель)</vt:lpstr>
      <vt:lpstr>Анкета (1)</vt:lpstr>
      <vt:lpstr>Пример из анкеты (арапахо, собрана И. Виноградовым)</vt:lpstr>
      <vt:lpstr>Анкета (2)</vt:lpstr>
      <vt:lpstr>Анкета (3)</vt:lpstr>
      <vt:lpstr>Анкета (4)</vt:lpstr>
      <vt:lpstr>Анкета (5)</vt:lpstr>
      <vt:lpstr>Выборка (по Oskolskaya et al. 2019)</vt:lpstr>
      <vt:lpstr>Презентация PowerPoint</vt:lpstr>
      <vt:lpstr>Сбор данных (1)</vt:lpstr>
      <vt:lpstr>Сбор данных (2)</vt:lpstr>
      <vt:lpstr>Предварительные результаты</vt:lpstr>
      <vt:lpstr>Специализированность показателей</vt:lpstr>
      <vt:lpstr>Неспециализированные конструкции</vt:lpstr>
      <vt:lpstr>Презентация PowerPoint</vt:lpstr>
      <vt:lpstr>Уровень реализации каритивного показателя (все конструкции)</vt:lpstr>
      <vt:lpstr>Презентация PowerPoint</vt:lpstr>
      <vt:lpstr>Предварительная семантическая карта (сост. Н. М. Заикой)</vt:lpstr>
      <vt:lpstr>Презентация PowerPoint</vt:lpstr>
      <vt:lpstr>Презентация PowerPoint</vt:lpstr>
      <vt:lpstr>Презентация PowerPoint</vt:lpstr>
      <vt:lpstr>Текущее состояние проекта и планы (1)</vt:lpstr>
      <vt:lpstr>Текущее состояние проекта и планы (2)</vt:lpstr>
      <vt:lpstr>Приглашаем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Sonya Oskolskaya</dc:creator>
  <cp:lastModifiedBy>Sonya Oskolskaya</cp:lastModifiedBy>
  <cp:revision>34</cp:revision>
  <dcterms:created xsi:type="dcterms:W3CDTF">2020-09-24T14:14:21Z</dcterms:created>
  <dcterms:modified xsi:type="dcterms:W3CDTF">2020-09-24T22:13:54Z</dcterms:modified>
</cp:coreProperties>
</file>