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9887B4-BE26-464B-8565-9D87BB42EECA}" type="datetimeFigureOut">
              <a:rPr lang="ru-RU" smtClean="0"/>
              <a:t>19.12.2019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A840A-908F-4D65-98B0-EF7FF3E5E982}" type="slidenum">
              <a:rPr lang="ru-RU" smtClean="0"/>
              <a:t>‹#›</a:t>
            </a:fld>
            <a:endParaRPr lang="ru-RU"/>
          </a:p>
        </p:txBody>
      </p:sp>
    </p:spTree>
    <p:extLst>
      <p:ext uri="{BB962C8B-B14F-4D97-AF65-F5344CB8AC3E}">
        <p14:creationId xmlns:p14="http://schemas.microsoft.com/office/powerpoint/2010/main" val="175698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78A840A-908F-4D65-98B0-EF7FF3E5E982}" type="slidenum">
              <a:rPr lang="ru-RU" smtClean="0"/>
              <a:t>3</a:t>
            </a:fld>
            <a:endParaRPr lang="ru-RU"/>
          </a:p>
        </p:txBody>
      </p:sp>
    </p:spTree>
    <p:extLst>
      <p:ext uri="{BB962C8B-B14F-4D97-AF65-F5344CB8AC3E}">
        <p14:creationId xmlns:p14="http://schemas.microsoft.com/office/powerpoint/2010/main" val="3960980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CCF1ED2-05FA-4D60-BBD9-4E940E2F5D97}" type="datetimeFigureOut">
              <a:rPr lang="ru-RU" smtClean="0"/>
              <a:t>19.12.2019</a:t>
            </a:fld>
            <a:endParaRPr lang="ru-RU"/>
          </a:p>
        </p:txBody>
      </p:sp>
      <p:sp>
        <p:nvSpPr>
          <p:cNvPr id="16" name="Номер слайда 15"/>
          <p:cNvSpPr>
            <a:spLocks noGrp="1"/>
          </p:cNvSpPr>
          <p:nvPr>
            <p:ph type="sldNum" sz="quarter" idx="11"/>
          </p:nvPr>
        </p:nvSpPr>
        <p:spPr/>
        <p:txBody>
          <a:bodyPr/>
          <a:lstStyle/>
          <a:p>
            <a:fld id="{894F940C-3400-46F2-96EB-A9F27F8DAA50}"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CF1ED2-05FA-4D60-BBD9-4E940E2F5D97}"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4F940C-3400-46F2-96EB-A9F27F8DAA5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CF1ED2-05FA-4D60-BBD9-4E940E2F5D97}"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4F940C-3400-46F2-96EB-A9F27F8DAA5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CCF1ED2-05FA-4D60-BBD9-4E940E2F5D97}" type="datetimeFigureOut">
              <a:rPr lang="ru-RU" smtClean="0"/>
              <a:t>19.12.2019</a:t>
            </a:fld>
            <a:endParaRPr lang="ru-RU"/>
          </a:p>
        </p:txBody>
      </p:sp>
      <p:sp>
        <p:nvSpPr>
          <p:cNvPr id="15" name="Номер слайда 14"/>
          <p:cNvSpPr>
            <a:spLocks noGrp="1"/>
          </p:cNvSpPr>
          <p:nvPr>
            <p:ph type="sldNum" sz="quarter" idx="15"/>
          </p:nvPr>
        </p:nvSpPr>
        <p:spPr/>
        <p:txBody>
          <a:bodyPr/>
          <a:lstStyle>
            <a:lvl1pPr algn="ctr">
              <a:defRPr/>
            </a:lvl1pPr>
          </a:lstStyle>
          <a:p>
            <a:fld id="{894F940C-3400-46F2-96EB-A9F27F8DAA50}"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CCF1ED2-05FA-4D60-BBD9-4E940E2F5D97}"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4F940C-3400-46F2-96EB-A9F27F8DAA50}"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CCF1ED2-05FA-4D60-BBD9-4E940E2F5D97}"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4F940C-3400-46F2-96EB-A9F27F8DAA5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894F940C-3400-46F2-96EB-A9F27F8DAA50}"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DCCF1ED2-05FA-4D60-BBD9-4E940E2F5D97}" type="datetimeFigureOut">
              <a:rPr lang="ru-RU" smtClean="0"/>
              <a:t>19.12.2019</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CCF1ED2-05FA-4D60-BBD9-4E940E2F5D97}" type="datetimeFigureOut">
              <a:rPr lang="ru-RU" smtClean="0"/>
              <a:t>19.12.2019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94F940C-3400-46F2-96EB-A9F27F8DAA5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CF1ED2-05FA-4D60-BBD9-4E940E2F5D97}" type="datetimeFigureOut">
              <a:rPr lang="ru-RU" smtClean="0"/>
              <a:t>19.12.2019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94F940C-3400-46F2-96EB-A9F27F8DAA5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CCF1ED2-05FA-4D60-BBD9-4E940E2F5D97}" type="datetimeFigureOut">
              <a:rPr lang="ru-RU" smtClean="0"/>
              <a:t>19.12.2019</a:t>
            </a:fld>
            <a:endParaRPr lang="ru-RU"/>
          </a:p>
        </p:txBody>
      </p:sp>
      <p:sp>
        <p:nvSpPr>
          <p:cNvPr id="9" name="Номер слайда 8"/>
          <p:cNvSpPr>
            <a:spLocks noGrp="1"/>
          </p:cNvSpPr>
          <p:nvPr>
            <p:ph type="sldNum" sz="quarter" idx="15"/>
          </p:nvPr>
        </p:nvSpPr>
        <p:spPr/>
        <p:txBody>
          <a:bodyPr/>
          <a:lstStyle/>
          <a:p>
            <a:fld id="{894F940C-3400-46F2-96EB-A9F27F8DAA50}"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CCF1ED2-05FA-4D60-BBD9-4E940E2F5D97}" type="datetimeFigureOut">
              <a:rPr lang="ru-RU" smtClean="0"/>
              <a:t>19.12.2019</a:t>
            </a:fld>
            <a:endParaRPr lang="ru-RU"/>
          </a:p>
        </p:txBody>
      </p:sp>
      <p:sp>
        <p:nvSpPr>
          <p:cNvPr id="9" name="Номер слайда 8"/>
          <p:cNvSpPr>
            <a:spLocks noGrp="1"/>
          </p:cNvSpPr>
          <p:nvPr>
            <p:ph type="sldNum" sz="quarter" idx="11"/>
          </p:nvPr>
        </p:nvSpPr>
        <p:spPr/>
        <p:txBody>
          <a:bodyPr/>
          <a:lstStyle/>
          <a:p>
            <a:fld id="{894F940C-3400-46F2-96EB-A9F27F8DAA50}"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CF1ED2-05FA-4D60-BBD9-4E940E2F5D97}" type="datetimeFigureOut">
              <a:rPr lang="ru-RU" smtClean="0"/>
              <a:t>19.12.2019</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94F940C-3400-46F2-96EB-A9F27F8DAA50}"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err="1" smtClean="0"/>
              <a:t>Dmitrii</a:t>
            </a:r>
            <a:r>
              <a:rPr lang="en-US" dirty="0" smtClean="0"/>
              <a:t> </a:t>
            </a:r>
            <a:r>
              <a:rPr lang="en-US" dirty="0" err="1" smtClean="0"/>
              <a:t>Zelenskii</a:t>
            </a:r>
            <a:endParaRPr lang="ru-RU" dirty="0" smtClean="0"/>
          </a:p>
          <a:p>
            <a:r>
              <a:rPr lang="en-US" dirty="0" smtClean="0"/>
              <a:t>Lomonosov Moscow State University</a:t>
            </a:r>
            <a:endParaRPr lang="ru-RU" dirty="0" smtClean="0"/>
          </a:p>
          <a:p>
            <a:r>
              <a:rPr lang="en-US" dirty="0" smtClean="0"/>
              <a:t>dz-zd@mail.ru</a:t>
            </a:r>
            <a:endParaRPr lang="ru-RU" dirty="0"/>
          </a:p>
        </p:txBody>
      </p:sp>
      <p:sp>
        <p:nvSpPr>
          <p:cNvPr id="2" name="Заголовок 1"/>
          <p:cNvSpPr>
            <a:spLocks noGrp="1"/>
          </p:cNvSpPr>
          <p:nvPr>
            <p:ph type="ctrTitle"/>
          </p:nvPr>
        </p:nvSpPr>
        <p:spPr>
          <a:xfrm>
            <a:off x="323528" y="1433732"/>
            <a:ext cx="8568952" cy="1981200"/>
          </a:xfrm>
        </p:spPr>
        <p:txBody>
          <a:bodyPr/>
          <a:lstStyle/>
          <a:p>
            <a:r>
              <a:rPr lang="en-US" dirty="0" smtClean="0">
                <a:solidFill>
                  <a:srgbClr val="FF0000"/>
                </a:solidFill>
              </a:rPr>
              <a:t>Theoretically informed parameters</a:t>
            </a:r>
            <a:endParaRPr lang="ru-RU" dirty="0">
              <a:solidFill>
                <a:srgbClr val="FF0000"/>
              </a:solidFill>
            </a:endParaRPr>
          </a:p>
        </p:txBody>
      </p:sp>
    </p:spTree>
    <p:extLst>
      <p:ext uri="{BB962C8B-B14F-4D97-AF65-F5344CB8AC3E}">
        <p14:creationId xmlns:p14="http://schemas.microsoft.com/office/powerpoint/2010/main" val="344902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lstStyle/>
          <a:p>
            <a:r>
              <a:rPr lang="en-US" dirty="0" smtClean="0">
                <a:solidFill>
                  <a:srgbClr val="FF0000"/>
                </a:solidFill>
              </a:rPr>
              <a:t>It is traditionally considered important;</a:t>
            </a:r>
          </a:p>
          <a:p>
            <a:r>
              <a:rPr lang="en-US" dirty="0" smtClean="0">
                <a:solidFill>
                  <a:srgbClr val="FF0000"/>
                </a:solidFill>
              </a:rPr>
              <a:t>But a sample may be (un)balanced w. r. t. many things:</a:t>
            </a:r>
          </a:p>
          <a:p>
            <a:pPr lvl="1"/>
            <a:r>
              <a:rPr lang="en-US" sz="2600" dirty="0" smtClean="0">
                <a:solidFill>
                  <a:srgbClr val="FF0000"/>
                </a:solidFill>
              </a:rPr>
              <a:t>genealogical relationships (Indo-European, Semitic…)</a:t>
            </a:r>
          </a:p>
          <a:p>
            <a:pPr lvl="1"/>
            <a:r>
              <a:rPr lang="en-US" sz="2600" dirty="0" smtClean="0">
                <a:solidFill>
                  <a:srgbClr val="FF0000"/>
                </a:solidFill>
              </a:rPr>
              <a:t>areal closeness (Balkans, Caucasus, Southeastern Asia…)</a:t>
            </a:r>
          </a:p>
          <a:p>
            <a:pPr lvl="1"/>
            <a:r>
              <a:rPr lang="en-US" sz="2600" dirty="0">
                <a:solidFill>
                  <a:srgbClr val="FF0000"/>
                </a:solidFill>
              </a:rPr>
              <a:t>g</a:t>
            </a:r>
            <a:r>
              <a:rPr lang="en-US" sz="2600" dirty="0" smtClean="0">
                <a:solidFill>
                  <a:srgbClr val="FF0000"/>
                </a:solidFill>
              </a:rPr>
              <a:t>rammatical parameters!</a:t>
            </a:r>
            <a:endParaRPr lang="en-US" sz="2600" dirty="0">
              <a:solidFill>
                <a:srgbClr val="FF0000"/>
              </a:solidFill>
            </a:endParaRPr>
          </a:p>
          <a:p>
            <a:pPr marL="361950" lvl="1" indent="-361950"/>
            <a:r>
              <a:rPr lang="en-US" sz="2600" dirty="0" smtClean="0">
                <a:solidFill>
                  <a:srgbClr val="FF0000"/>
                </a:solidFill>
              </a:rPr>
              <a:t>Indeed, if all languages you look at are, say, of the possessor-before-</a:t>
            </a:r>
            <a:r>
              <a:rPr lang="en-US" sz="2600" dirty="0" err="1" smtClean="0">
                <a:solidFill>
                  <a:srgbClr val="FF0000"/>
                </a:solidFill>
              </a:rPr>
              <a:t>possessee</a:t>
            </a:r>
            <a:r>
              <a:rPr lang="en-US" sz="2600" dirty="0" smtClean="0">
                <a:solidFill>
                  <a:srgbClr val="FF0000"/>
                </a:solidFill>
              </a:rPr>
              <a:t> kind (despite being unrelated and geographically distant), any finding about them may not yet be extended on the possessor-after-</a:t>
            </a:r>
            <a:r>
              <a:rPr lang="en-US" sz="2600" dirty="0" err="1" smtClean="0">
                <a:solidFill>
                  <a:srgbClr val="FF0000"/>
                </a:solidFill>
              </a:rPr>
              <a:t>possessee</a:t>
            </a:r>
            <a:r>
              <a:rPr lang="en-US" sz="2600" dirty="0" smtClean="0">
                <a:solidFill>
                  <a:srgbClr val="FF0000"/>
                </a:solidFill>
              </a:rPr>
              <a:t> kind.</a:t>
            </a:r>
          </a:p>
          <a:p>
            <a:pPr marL="361950" lvl="1" indent="-361950"/>
            <a:r>
              <a:rPr lang="en-US" sz="2600" dirty="0" smtClean="0">
                <a:solidFill>
                  <a:srgbClr val="FF0000"/>
                </a:solidFill>
              </a:rPr>
              <a:t>On general level it is quite obvious;</a:t>
            </a:r>
          </a:p>
          <a:p>
            <a:pPr marL="361950" lvl="1" indent="-361950"/>
            <a:r>
              <a:rPr lang="en-US" sz="2600" dirty="0" smtClean="0">
                <a:solidFill>
                  <a:srgbClr val="FF0000"/>
                </a:solidFill>
              </a:rPr>
              <a:t>Yet defining of the relevant parameters may be done differently, depending on one’s framework.</a:t>
            </a:r>
          </a:p>
          <a:p>
            <a:pPr marL="361950" lvl="1" indent="-361950"/>
            <a:r>
              <a:rPr lang="en-US" sz="2600" dirty="0" smtClean="0">
                <a:solidFill>
                  <a:srgbClr val="FF0000"/>
                </a:solidFill>
              </a:rPr>
              <a:t>The main distinction, however, is between “coarse” and “deep” analysis for parameters.</a:t>
            </a: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Balancing of a sample</a:t>
            </a:r>
            <a:endParaRPr lang="ru-RU" dirty="0">
              <a:solidFill>
                <a:srgbClr val="FF0000"/>
              </a:solidFill>
            </a:endParaRPr>
          </a:p>
        </p:txBody>
      </p:sp>
    </p:spTree>
    <p:extLst>
      <p:ext uri="{BB962C8B-B14F-4D97-AF65-F5344CB8AC3E}">
        <p14:creationId xmlns:p14="http://schemas.microsoft.com/office/powerpoint/2010/main" val="65110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lstStyle/>
          <a:p>
            <a:r>
              <a:rPr lang="en-US" dirty="0" smtClean="0">
                <a:solidFill>
                  <a:srgbClr val="FF0000"/>
                </a:solidFill>
              </a:rPr>
              <a:t>When I wrote the abstract, I hadn’t yet seen </a:t>
            </a:r>
            <a:r>
              <a:rPr lang="en-US" dirty="0" err="1" smtClean="0">
                <a:solidFill>
                  <a:srgbClr val="FF0000"/>
                </a:solidFill>
              </a:rPr>
              <a:t>Haspelmath’s</a:t>
            </a:r>
            <a:r>
              <a:rPr lang="en-US" dirty="0" smtClean="0">
                <a:solidFill>
                  <a:srgbClr val="FF0000"/>
                </a:solidFill>
              </a:rPr>
              <a:t> “</a:t>
            </a:r>
            <a:r>
              <a:rPr lang="en-US" dirty="0" err="1" smtClean="0">
                <a:solidFill>
                  <a:srgbClr val="FF0000"/>
                </a:solidFill>
              </a:rPr>
              <a:t>Ergativity</a:t>
            </a:r>
            <a:r>
              <a:rPr lang="en-US" dirty="0" smtClean="0">
                <a:solidFill>
                  <a:srgbClr val="FF0000"/>
                </a:solidFill>
              </a:rPr>
              <a:t> and depth of analysis” draft (2019) arguing for coarse parameters being “rigorous” yet the idea is old.</a:t>
            </a:r>
          </a:p>
          <a:p>
            <a:r>
              <a:rPr lang="en-US" dirty="0" smtClean="0">
                <a:solidFill>
                  <a:srgbClr val="FF0000"/>
                </a:solidFill>
              </a:rPr>
              <a:t>His main point is that our “deep” analyses are not final and thus cannot be trusted as they may change.</a:t>
            </a:r>
          </a:p>
          <a:p>
            <a:r>
              <a:rPr lang="en-US" dirty="0" smtClean="0">
                <a:solidFill>
                  <a:srgbClr val="FF0000"/>
                </a:solidFill>
              </a:rPr>
              <a:t>However, this is less of a problem than it seems – cf. Weinberg 1992 (for physics).</a:t>
            </a:r>
          </a:p>
          <a:p>
            <a:r>
              <a:rPr lang="en-US" dirty="0" smtClean="0">
                <a:solidFill>
                  <a:srgbClr val="FF0000"/>
                </a:solidFill>
              </a:rPr>
              <a:t>Moreover, even if an analysis is proven to be “wrong” (in the sense that it does not pertain to the human mind) it is not usually untranslatable (in the sense that one cannot extract what data are described/predicted in a “coarser” way).</a:t>
            </a:r>
          </a:p>
          <a:p>
            <a:r>
              <a:rPr lang="en-US" dirty="0" smtClean="0">
                <a:solidFill>
                  <a:srgbClr val="FF0000"/>
                </a:solidFill>
              </a:rPr>
              <a:t>Most importantly, this pertains to “coarse” analyses as well!</a:t>
            </a:r>
          </a:p>
          <a:p>
            <a:r>
              <a:rPr lang="en-US" dirty="0" smtClean="0">
                <a:solidFill>
                  <a:srgbClr val="FF0000"/>
                </a:solidFill>
              </a:rPr>
              <a:t>There is</a:t>
            </a:r>
            <a:r>
              <a:rPr lang="en-US" i="1" dirty="0" smtClean="0">
                <a:solidFill>
                  <a:srgbClr val="FF0000"/>
                </a:solidFill>
              </a:rPr>
              <a:t> no such thing </a:t>
            </a:r>
            <a:r>
              <a:rPr lang="en-US" dirty="0" smtClean="0">
                <a:solidFill>
                  <a:srgbClr val="FF0000"/>
                </a:solidFill>
              </a:rPr>
              <a:t>as framework-free description, and “coarse” analyses are more or less known to be “wrong”.</a:t>
            </a:r>
            <a:endParaRPr lang="ru-RU" dirty="0">
              <a:solidFill>
                <a:srgbClr val="FF0000"/>
              </a:solidFill>
            </a:endParaRP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Contra </a:t>
            </a:r>
            <a:r>
              <a:rPr lang="en-US" dirty="0" err="1" smtClean="0">
                <a:solidFill>
                  <a:srgbClr val="FF0000"/>
                </a:solidFill>
              </a:rPr>
              <a:t>Haspelmathian</a:t>
            </a:r>
            <a:r>
              <a:rPr lang="en-US" dirty="0" smtClean="0">
                <a:solidFill>
                  <a:srgbClr val="FF0000"/>
                </a:solidFill>
              </a:rPr>
              <a:t> linguistics</a:t>
            </a:r>
            <a:endParaRPr lang="ru-RU" dirty="0">
              <a:solidFill>
                <a:srgbClr val="FF0000"/>
              </a:solidFill>
            </a:endParaRPr>
          </a:p>
        </p:txBody>
      </p:sp>
    </p:spTree>
    <p:extLst>
      <p:ext uri="{BB962C8B-B14F-4D97-AF65-F5344CB8AC3E}">
        <p14:creationId xmlns:p14="http://schemas.microsoft.com/office/powerpoint/2010/main" val="349093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lstStyle/>
          <a:p>
            <a:r>
              <a:rPr lang="en-US" dirty="0" smtClean="0">
                <a:solidFill>
                  <a:srgbClr val="FF0000"/>
                </a:solidFill>
              </a:rPr>
              <a:t>So, if both “coarse” analyses and “deep” analyses are analyses, what is the real difference?</a:t>
            </a:r>
          </a:p>
          <a:p>
            <a:r>
              <a:rPr lang="en-US" dirty="0" smtClean="0">
                <a:solidFill>
                  <a:srgbClr val="FF0000"/>
                </a:solidFill>
              </a:rPr>
              <a:t>The main difference seems to be that “coarse” analyses’ generalizations are fewer and stated in an ungodly way.</a:t>
            </a:r>
          </a:p>
          <a:p>
            <a:r>
              <a:rPr lang="en-US" dirty="0" smtClean="0">
                <a:solidFill>
                  <a:srgbClr val="FF0000"/>
                </a:solidFill>
              </a:rPr>
              <a:t>For instance, </a:t>
            </a:r>
            <a:r>
              <a:rPr lang="en-US" dirty="0" err="1" smtClean="0">
                <a:solidFill>
                  <a:srgbClr val="FF0000"/>
                </a:solidFill>
              </a:rPr>
              <a:t>WALS’s</a:t>
            </a:r>
            <a:r>
              <a:rPr lang="en-US" dirty="0" smtClean="0">
                <a:solidFill>
                  <a:srgbClr val="FF0000"/>
                </a:solidFill>
              </a:rPr>
              <a:t> (Dryer &amp; </a:t>
            </a:r>
            <a:r>
              <a:rPr lang="en-US" dirty="0" err="1" smtClean="0">
                <a:solidFill>
                  <a:srgbClr val="FF0000"/>
                </a:solidFill>
              </a:rPr>
              <a:t>Haspelmath</a:t>
            </a:r>
            <a:r>
              <a:rPr lang="en-US" dirty="0" smtClean="0">
                <a:solidFill>
                  <a:srgbClr val="FF0000"/>
                </a:solidFill>
              </a:rPr>
              <a:t> 2013) approach to word-order suggests that there are seven independent word orders in transitive clauses: </a:t>
            </a:r>
            <a:r>
              <a:rPr lang="en-US" dirty="0" err="1" smtClean="0">
                <a:solidFill>
                  <a:srgbClr val="FF0000"/>
                </a:solidFill>
              </a:rPr>
              <a:t>SVO</a:t>
            </a:r>
            <a:r>
              <a:rPr lang="en-US" dirty="0" smtClean="0">
                <a:solidFill>
                  <a:srgbClr val="FF0000"/>
                </a:solidFill>
              </a:rPr>
              <a:t>, </a:t>
            </a:r>
            <a:r>
              <a:rPr lang="en-US" dirty="0" err="1" smtClean="0">
                <a:solidFill>
                  <a:srgbClr val="FF0000"/>
                </a:solidFill>
              </a:rPr>
              <a:t>SOV</a:t>
            </a:r>
            <a:r>
              <a:rPr lang="en-US" dirty="0" smtClean="0">
                <a:solidFill>
                  <a:srgbClr val="FF0000"/>
                </a:solidFill>
              </a:rPr>
              <a:t>, VSO, VOS, </a:t>
            </a:r>
            <a:r>
              <a:rPr lang="en-US" dirty="0" err="1" smtClean="0">
                <a:solidFill>
                  <a:srgbClr val="FF0000"/>
                </a:solidFill>
              </a:rPr>
              <a:t>OVS</a:t>
            </a:r>
            <a:r>
              <a:rPr lang="en-US" dirty="0" smtClean="0">
                <a:solidFill>
                  <a:srgbClr val="FF0000"/>
                </a:solidFill>
              </a:rPr>
              <a:t>, </a:t>
            </a:r>
            <a:r>
              <a:rPr lang="en-US" dirty="0" err="1" smtClean="0">
                <a:solidFill>
                  <a:srgbClr val="FF0000"/>
                </a:solidFill>
              </a:rPr>
              <a:t>OSV</a:t>
            </a:r>
            <a:r>
              <a:rPr lang="en-US" dirty="0" smtClean="0">
                <a:solidFill>
                  <a:srgbClr val="FF0000"/>
                </a:solidFill>
              </a:rPr>
              <a:t> and “no basic order”. (Notation may be A for S and P for O.)</a:t>
            </a:r>
          </a:p>
          <a:p>
            <a:r>
              <a:rPr lang="en-US" dirty="0" smtClean="0">
                <a:solidFill>
                  <a:srgbClr val="FF0000"/>
                </a:solidFill>
              </a:rPr>
              <a:t>The last one encompasses German (with different orders in main and dependent clauses because of V2), Belarusian (with order heavily influenced by information structure; note that closely related Russian is marked as </a:t>
            </a:r>
            <a:r>
              <a:rPr lang="en-US" dirty="0" err="1" smtClean="0">
                <a:solidFill>
                  <a:srgbClr val="FF0000"/>
                </a:solidFill>
              </a:rPr>
              <a:t>SVO</a:t>
            </a:r>
            <a:r>
              <a:rPr lang="en-US" dirty="0" smtClean="0">
                <a:solidFill>
                  <a:srgbClr val="FF0000"/>
                </a:solidFill>
              </a:rPr>
              <a:t>) and “non-configurational” languages (don’t get me started on those).</a:t>
            </a:r>
          </a:p>
          <a:p>
            <a:r>
              <a:rPr lang="en-US" dirty="0" smtClean="0">
                <a:solidFill>
                  <a:srgbClr val="FF0000"/>
                </a:solidFill>
              </a:rPr>
              <a:t>Then an astonishing “generalization” is made: first O is rare.</a:t>
            </a: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True difference</a:t>
            </a:r>
            <a:endParaRPr lang="ru-RU" dirty="0">
              <a:solidFill>
                <a:srgbClr val="FF0000"/>
              </a:solidFill>
            </a:endParaRPr>
          </a:p>
        </p:txBody>
      </p:sp>
    </p:spTree>
    <p:extLst>
      <p:ext uri="{BB962C8B-B14F-4D97-AF65-F5344CB8AC3E}">
        <p14:creationId xmlns:p14="http://schemas.microsoft.com/office/powerpoint/2010/main" val="2082742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normAutofit/>
          </a:bodyPr>
          <a:lstStyle/>
          <a:p>
            <a:r>
              <a:rPr lang="en-US" dirty="0" smtClean="0">
                <a:solidFill>
                  <a:srgbClr val="FF0000"/>
                </a:solidFill>
              </a:rPr>
              <a:t>Moreover, the well-known generalizations like “VSO =&gt; prepositions” become </a:t>
            </a:r>
            <a:r>
              <a:rPr lang="en-US" dirty="0" err="1" smtClean="0">
                <a:solidFill>
                  <a:srgbClr val="FF0000"/>
                </a:solidFill>
              </a:rPr>
              <a:t>kinda</a:t>
            </a:r>
            <a:r>
              <a:rPr lang="en-US" dirty="0" smtClean="0">
                <a:solidFill>
                  <a:srgbClr val="FF0000"/>
                </a:solidFill>
              </a:rPr>
              <a:t> random.</a:t>
            </a:r>
          </a:p>
          <a:p>
            <a:r>
              <a:rPr lang="en-US" dirty="0" smtClean="0">
                <a:solidFill>
                  <a:srgbClr val="FF0000"/>
                </a:solidFill>
              </a:rPr>
              <a:t>So, it makes much more sense to use deeper analyses which encompass generalizations.</a:t>
            </a:r>
          </a:p>
          <a:p>
            <a:r>
              <a:rPr lang="en-US" dirty="0" smtClean="0">
                <a:solidFill>
                  <a:srgbClr val="FF0000"/>
                </a:solidFill>
              </a:rPr>
              <a:t>Note that “deeper” does not just mean “more formal”: LFG (Dalrymple 2001) is quite formal, yet for our example it is not “deep”, as word order (order of terminals in c-structure) is unmotivated there, so “S -&gt; NP V NP” and “S -&gt; V NP </a:t>
            </a:r>
            <a:r>
              <a:rPr lang="en-US" dirty="0" err="1" smtClean="0">
                <a:solidFill>
                  <a:srgbClr val="FF0000"/>
                </a:solidFill>
              </a:rPr>
              <a:t>NP</a:t>
            </a:r>
            <a:r>
              <a:rPr lang="en-US" dirty="0" smtClean="0">
                <a:solidFill>
                  <a:srgbClr val="FF0000"/>
                </a:solidFill>
              </a:rPr>
              <a:t>” (as well as “S -&gt; NP VP, VP -&gt; V NP”) are equally possible.</a:t>
            </a:r>
          </a:p>
          <a:p>
            <a:r>
              <a:rPr lang="en-US" dirty="0" smtClean="0">
                <a:solidFill>
                  <a:srgbClr val="FF0000"/>
                </a:solidFill>
              </a:rPr>
              <a:t>In a deep analysis one could, e.g., formulate it as follows:</a:t>
            </a:r>
          </a:p>
          <a:p>
            <a:r>
              <a:rPr lang="en-US" dirty="0" smtClean="0">
                <a:solidFill>
                  <a:srgbClr val="FF0000"/>
                </a:solidFill>
              </a:rPr>
              <a:t>1)Find out whether a given language is head-final or head-initial (and also spec-final or spec-initial, but here exists an impressive generalization of “no language is spec-final”);</a:t>
            </a:r>
          </a:p>
          <a:p>
            <a:r>
              <a:rPr lang="en-US" dirty="0" smtClean="0">
                <a:solidFill>
                  <a:srgbClr val="FF0000"/>
                </a:solidFill>
              </a:rPr>
              <a:t>2)Find out what movements affect word order where.</a:t>
            </a: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A deeper analysis: not just math</a:t>
            </a:r>
            <a:endParaRPr lang="ru-RU" dirty="0">
              <a:solidFill>
                <a:srgbClr val="FF0000"/>
              </a:solidFill>
            </a:endParaRPr>
          </a:p>
        </p:txBody>
      </p:sp>
    </p:spTree>
    <p:extLst>
      <p:ext uri="{BB962C8B-B14F-4D97-AF65-F5344CB8AC3E}">
        <p14:creationId xmlns:p14="http://schemas.microsoft.com/office/powerpoint/2010/main" val="346099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lstStyle/>
          <a:p>
            <a:r>
              <a:rPr lang="en-US" dirty="0" smtClean="0">
                <a:solidFill>
                  <a:srgbClr val="FF0000"/>
                </a:solidFill>
              </a:rPr>
              <a:t>The old “</a:t>
            </a:r>
            <a:r>
              <a:rPr lang="en-US" dirty="0" err="1" smtClean="0">
                <a:solidFill>
                  <a:srgbClr val="FF0000"/>
                </a:solidFill>
              </a:rPr>
              <a:t>SVO</a:t>
            </a:r>
            <a:r>
              <a:rPr lang="en-US" dirty="0" smtClean="0">
                <a:solidFill>
                  <a:srgbClr val="FF0000"/>
                </a:solidFill>
              </a:rPr>
              <a:t>/</a:t>
            </a:r>
            <a:r>
              <a:rPr lang="en-US" dirty="0" err="1" smtClean="0">
                <a:solidFill>
                  <a:srgbClr val="FF0000"/>
                </a:solidFill>
              </a:rPr>
              <a:t>SOV</a:t>
            </a:r>
            <a:r>
              <a:rPr lang="en-US" dirty="0" smtClean="0">
                <a:solidFill>
                  <a:srgbClr val="FF0000"/>
                </a:solidFill>
              </a:rPr>
              <a:t>” distinction and a couple of other parameters get swallowed by “head-initial/head-final” (a.k.a. “right/left branching”) parameter.</a:t>
            </a:r>
          </a:p>
          <a:p>
            <a:r>
              <a:rPr lang="en-US" dirty="0" smtClean="0">
                <a:solidFill>
                  <a:srgbClr val="FF0000"/>
                </a:solidFill>
              </a:rPr>
              <a:t>Movements can be omnipresent or main-clause (at least).</a:t>
            </a:r>
          </a:p>
          <a:p>
            <a:r>
              <a:rPr lang="en-US" dirty="0" smtClean="0">
                <a:solidFill>
                  <a:srgbClr val="FF0000"/>
                </a:solidFill>
              </a:rPr>
              <a:t>“Raising of V” creates VSO and, combined with another movement, German-like “</a:t>
            </a:r>
            <a:r>
              <a:rPr lang="en-US" dirty="0" err="1" smtClean="0">
                <a:solidFill>
                  <a:srgbClr val="FF0000"/>
                </a:solidFill>
              </a:rPr>
              <a:t>SVO</a:t>
            </a:r>
            <a:r>
              <a:rPr lang="en-US" dirty="0" smtClean="0">
                <a:solidFill>
                  <a:srgbClr val="FF0000"/>
                </a:solidFill>
              </a:rPr>
              <a:t>” (where it is actually not necessarily a subject to the left). German illustrates it to be a main-clause phenomenon whereas a closely related (Eastern) Yiddish generalizes it (and thus qualifies as “</a:t>
            </a:r>
            <a:r>
              <a:rPr lang="en-US" dirty="0" err="1" smtClean="0">
                <a:solidFill>
                  <a:srgbClr val="FF0000"/>
                </a:solidFill>
              </a:rPr>
              <a:t>SVO</a:t>
            </a:r>
            <a:r>
              <a:rPr lang="en-US" dirty="0" smtClean="0">
                <a:solidFill>
                  <a:srgbClr val="FF0000"/>
                </a:solidFill>
              </a:rPr>
              <a:t>” by “coarse” approaches). For head-final, it usually changes nothing.</a:t>
            </a:r>
          </a:p>
          <a:p>
            <a:r>
              <a:rPr lang="en-US" dirty="0" smtClean="0">
                <a:solidFill>
                  <a:srgbClr val="FF0000"/>
                </a:solidFill>
              </a:rPr>
              <a:t>“Raising of VP” creates VOS (where it is [VO]S &lt;- </a:t>
            </a:r>
            <a:r>
              <a:rPr lang="en-US" dirty="0" err="1" smtClean="0">
                <a:solidFill>
                  <a:srgbClr val="FF0000"/>
                </a:solidFill>
              </a:rPr>
              <a:t>SVO</a:t>
            </a:r>
            <a:r>
              <a:rPr lang="en-US" dirty="0" smtClean="0">
                <a:solidFill>
                  <a:srgbClr val="FF0000"/>
                </a:solidFill>
              </a:rPr>
              <a:t>). Similarly, </a:t>
            </a:r>
            <a:r>
              <a:rPr lang="en-US" dirty="0" err="1" smtClean="0">
                <a:solidFill>
                  <a:srgbClr val="FF0000"/>
                </a:solidFill>
              </a:rPr>
              <a:t>OVS</a:t>
            </a:r>
            <a:r>
              <a:rPr lang="en-US" dirty="0" smtClean="0">
                <a:solidFill>
                  <a:srgbClr val="FF0000"/>
                </a:solidFill>
              </a:rPr>
              <a:t> is supposed to be created </a:t>
            </a:r>
            <a:r>
              <a:rPr lang="en-US" dirty="0">
                <a:solidFill>
                  <a:srgbClr val="FF0000"/>
                </a:solidFill>
              </a:rPr>
              <a:t>in </a:t>
            </a:r>
            <a:r>
              <a:rPr lang="en-US" dirty="0" smtClean="0">
                <a:solidFill>
                  <a:srgbClr val="FF0000"/>
                </a:solidFill>
              </a:rPr>
              <a:t>head-final ones (though raising of V high enough could create </a:t>
            </a:r>
            <a:r>
              <a:rPr lang="en-US" dirty="0" err="1" smtClean="0">
                <a:solidFill>
                  <a:srgbClr val="FF0000"/>
                </a:solidFill>
              </a:rPr>
              <a:t>OSV</a:t>
            </a:r>
            <a:r>
              <a:rPr lang="en-US" dirty="0" smtClean="0">
                <a:solidFill>
                  <a:srgbClr val="FF0000"/>
                </a:solidFill>
              </a:rPr>
              <a:t> instead).</a:t>
            </a:r>
          </a:p>
          <a:p>
            <a:r>
              <a:rPr lang="en-US" dirty="0" smtClean="0">
                <a:solidFill>
                  <a:srgbClr val="FF0000"/>
                </a:solidFill>
              </a:rPr>
              <a:t>Most “</a:t>
            </a:r>
            <a:r>
              <a:rPr lang="en-US" dirty="0" err="1" smtClean="0">
                <a:solidFill>
                  <a:srgbClr val="FF0000"/>
                </a:solidFill>
              </a:rPr>
              <a:t>OSV</a:t>
            </a:r>
            <a:r>
              <a:rPr lang="en-US" dirty="0" smtClean="0">
                <a:solidFill>
                  <a:srgbClr val="FF0000"/>
                </a:solidFill>
              </a:rPr>
              <a:t>”, though, seem to actually be </a:t>
            </a:r>
            <a:r>
              <a:rPr lang="en-US" dirty="0" err="1" smtClean="0">
                <a:solidFill>
                  <a:srgbClr val="FF0000"/>
                </a:solidFill>
              </a:rPr>
              <a:t>SOV</a:t>
            </a:r>
            <a:r>
              <a:rPr lang="en-US" dirty="0" smtClean="0">
                <a:solidFill>
                  <a:srgbClr val="FF0000"/>
                </a:solidFill>
              </a:rPr>
              <a:t> with O moved.</a:t>
            </a: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Describing word-order</a:t>
            </a:r>
            <a:endParaRPr lang="ru-RU" dirty="0">
              <a:solidFill>
                <a:srgbClr val="FF0000"/>
              </a:solidFill>
            </a:endParaRPr>
          </a:p>
        </p:txBody>
      </p:sp>
    </p:spTree>
    <p:extLst>
      <p:ext uri="{BB962C8B-B14F-4D97-AF65-F5344CB8AC3E}">
        <p14:creationId xmlns:p14="http://schemas.microsoft.com/office/powerpoint/2010/main" val="3212800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92696"/>
            <a:ext cx="9144000" cy="6120680"/>
          </a:xfrm>
        </p:spPr>
        <p:txBody>
          <a:bodyPr/>
          <a:lstStyle/>
          <a:p>
            <a:r>
              <a:rPr lang="en-US" dirty="0" smtClean="0">
                <a:solidFill>
                  <a:srgbClr val="FF0000"/>
                </a:solidFill>
              </a:rPr>
              <a:t>Dalrymple, Mary. 2001. </a:t>
            </a:r>
            <a:r>
              <a:rPr lang="en-US" i="1" dirty="0" smtClean="0">
                <a:solidFill>
                  <a:srgbClr val="FF0000"/>
                </a:solidFill>
              </a:rPr>
              <a:t>Lexical-functional grammar</a:t>
            </a:r>
            <a:r>
              <a:rPr lang="en-US" dirty="0" smtClean="0">
                <a:solidFill>
                  <a:srgbClr val="FF0000"/>
                </a:solidFill>
              </a:rPr>
              <a:t>. Leiden, Boston: Brill.</a:t>
            </a:r>
          </a:p>
          <a:p>
            <a:r>
              <a:rPr lang="en-US" dirty="0" smtClean="0">
                <a:solidFill>
                  <a:srgbClr val="FF0000"/>
                </a:solidFill>
              </a:rPr>
              <a:t>Dryer</a:t>
            </a:r>
            <a:r>
              <a:rPr lang="en-US" dirty="0">
                <a:solidFill>
                  <a:srgbClr val="FF0000"/>
                </a:solidFill>
              </a:rPr>
              <a:t>, Matthew S. &amp; Martin </a:t>
            </a:r>
            <a:r>
              <a:rPr lang="en-US" dirty="0" err="1">
                <a:solidFill>
                  <a:srgbClr val="FF0000"/>
                </a:solidFill>
              </a:rPr>
              <a:t>Haspelmath</a:t>
            </a:r>
            <a:r>
              <a:rPr lang="en-US" dirty="0">
                <a:solidFill>
                  <a:srgbClr val="FF0000"/>
                </a:solidFill>
              </a:rPr>
              <a:t> (eds.). 2013. </a:t>
            </a:r>
            <a:r>
              <a:rPr lang="en-US" i="1" dirty="0">
                <a:solidFill>
                  <a:srgbClr val="FF0000"/>
                </a:solidFill>
              </a:rPr>
              <a:t>The world atlas of language structures online</a:t>
            </a:r>
            <a:r>
              <a:rPr lang="en-US" dirty="0">
                <a:solidFill>
                  <a:srgbClr val="FF0000"/>
                </a:solidFill>
              </a:rPr>
              <a:t>. </a:t>
            </a:r>
            <a:r>
              <a:rPr lang="de-DE" dirty="0">
                <a:solidFill>
                  <a:srgbClr val="FF0000"/>
                </a:solidFill>
              </a:rPr>
              <a:t>Leipzig: Max-Planck-Institut für evolutionäre Anthropologie. http://wals.info</a:t>
            </a:r>
            <a:r>
              <a:rPr lang="de-DE" dirty="0" smtClean="0">
                <a:solidFill>
                  <a:srgbClr val="FF0000"/>
                </a:solidFill>
              </a:rPr>
              <a:t>/</a:t>
            </a:r>
          </a:p>
          <a:p>
            <a:r>
              <a:rPr lang="de-DE" dirty="0" err="1" smtClean="0">
                <a:solidFill>
                  <a:srgbClr val="FF0000"/>
                </a:solidFill>
              </a:rPr>
              <a:t>Haspelmath</a:t>
            </a:r>
            <a:r>
              <a:rPr lang="de-DE" dirty="0" smtClean="0">
                <a:solidFill>
                  <a:srgbClr val="FF0000"/>
                </a:solidFill>
              </a:rPr>
              <a:t>, Martin. 2019. </a:t>
            </a:r>
            <a:r>
              <a:rPr lang="de-DE" i="1" dirty="0" err="1" smtClean="0">
                <a:solidFill>
                  <a:srgbClr val="FF0000"/>
                </a:solidFill>
              </a:rPr>
              <a:t>Ergativity</a:t>
            </a:r>
            <a:r>
              <a:rPr lang="de-DE" i="1" dirty="0" smtClean="0">
                <a:solidFill>
                  <a:srgbClr val="FF0000"/>
                </a:solidFill>
              </a:rPr>
              <a:t> </a:t>
            </a:r>
            <a:r>
              <a:rPr lang="de-DE" i="1" dirty="0" err="1" smtClean="0">
                <a:solidFill>
                  <a:srgbClr val="FF0000"/>
                </a:solidFill>
              </a:rPr>
              <a:t>and</a:t>
            </a:r>
            <a:r>
              <a:rPr lang="de-DE" i="1" dirty="0" smtClean="0">
                <a:solidFill>
                  <a:srgbClr val="FF0000"/>
                </a:solidFill>
              </a:rPr>
              <a:t> </a:t>
            </a:r>
            <a:r>
              <a:rPr lang="de-DE" i="1" dirty="0" err="1" smtClean="0">
                <a:solidFill>
                  <a:srgbClr val="FF0000"/>
                </a:solidFill>
              </a:rPr>
              <a:t>depth</a:t>
            </a:r>
            <a:r>
              <a:rPr lang="de-DE" i="1" dirty="0" smtClean="0">
                <a:solidFill>
                  <a:srgbClr val="FF0000"/>
                </a:solidFill>
              </a:rPr>
              <a:t> </a:t>
            </a:r>
            <a:r>
              <a:rPr lang="de-DE" i="1" dirty="0" err="1" smtClean="0">
                <a:solidFill>
                  <a:srgbClr val="FF0000"/>
                </a:solidFill>
              </a:rPr>
              <a:t>of</a:t>
            </a:r>
            <a:r>
              <a:rPr lang="de-DE" i="1" dirty="0" smtClean="0">
                <a:solidFill>
                  <a:srgbClr val="FF0000"/>
                </a:solidFill>
              </a:rPr>
              <a:t> </a:t>
            </a:r>
            <a:r>
              <a:rPr lang="de-DE" i="1" dirty="0" err="1" smtClean="0">
                <a:solidFill>
                  <a:srgbClr val="FF0000"/>
                </a:solidFill>
              </a:rPr>
              <a:t>analysis</a:t>
            </a:r>
            <a:r>
              <a:rPr lang="de-DE" dirty="0" smtClean="0">
                <a:solidFill>
                  <a:srgbClr val="FF0000"/>
                </a:solidFill>
              </a:rPr>
              <a:t>. Talk </a:t>
            </a:r>
            <a:r>
              <a:rPr lang="de-DE" dirty="0" err="1" smtClean="0">
                <a:solidFill>
                  <a:srgbClr val="FF0000"/>
                </a:solidFill>
              </a:rPr>
              <a:t>given</a:t>
            </a:r>
            <a:r>
              <a:rPr lang="de-DE" dirty="0" smtClean="0">
                <a:solidFill>
                  <a:srgbClr val="FF0000"/>
                </a:solidFill>
              </a:rPr>
              <a:t> at </a:t>
            </a:r>
            <a:r>
              <a:rPr lang="de-DE" dirty="0" err="1" smtClean="0">
                <a:solidFill>
                  <a:srgbClr val="FF0000"/>
                </a:solidFill>
              </a:rPr>
              <a:t>LMSU</a:t>
            </a:r>
            <a:r>
              <a:rPr lang="de-DE" dirty="0">
                <a:solidFill>
                  <a:srgbClr val="FF0000"/>
                </a:solidFill>
              </a:rPr>
              <a:t> </a:t>
            </a:r>
            <a:r>
              <a:rPr lang="de-DE" dirty="0" err="1" smtClean="0">
                <a:solidFill>
                  <a:srgbClr val="FF0000"/>
                </a:solidFill>
              </a:rPr>
              <a:t>for</a:t>
            </a:r>
            <a:r>
              <a:rPr lang="de-DE" dirty="0" smtClean="0">
                <a:solidFill>
                  <a:srgbClr val="FF0000"/>
                </a:solidFill>
              </a:rPr>
              <a:t> </a:t>
            </a:r>
            <a:r>
              <a:rPr lang="de-DE" dirty="0" err="1" smtClean="0">
                <a:solidFill>
                  <a:srgbClr val="FF0000"/>
                </a:solidFill>
              </a:rPr>
              <a:t>OTiPL‘s</a:t>
            </a:r>
            <a:r>
              <a:rPr lang="de-DE" dirty="0" smtClean="0">
                <a:solidFill>
                  <a:srgbClr val="FF0000"/>
                </a:solidFill>
              </a:rPr>
              <a:t> </a:t>
            </a:r>
            <a:r>
              <a:rPr lang="de-DE" dirty="0" err="1" smtClean="0">
                <a:solidFill>
                  <a:srgbClr val="FF0000"/>
                </a:solidFill>
              </a:rPr>
              <a:t>colloquium</a:t>
            </a:r>
            <a:r>
              <a:rPr lang="de-DE" dirty="0" smtClean="0">
                <a:solidFill>
                  <a:srgbClr val="FF0000"/>
                </a:solidFill>
              </a:rPr>
              <a:t> </a:t>
            </a:r>
            <a:r>
              <a:rPr lang="de-DE" dirty="0" err="1" smtClean="0">
                <a:solidFill>
                  <a:srgbClr val="FF0000"/>
                </a:solidFill>
              </a:rPr>
              <a:t>and</a:t>
            </a:r>
            <a:r>
              <a:rPr lang="de-DE" dirty="0" smtClean="0">
                <a:solidFill>
                  <a:srgbClr val="FF0000"/>
                </a:solidFill>
              </a:rPr>
              <a:t> a </a:t>
            </a:r>
            <a:r>
              <a:rPr lang="de-DE" dirty="0" err="1" smtClean="0">
                <a:solidFill>
                  <a:srgbClr val="FF0000"/>
                </a:solidFill>
              </a:rPr>
              <a:t>draft</a:t>
            </a:r>
            <a:r>
              <a:rPr lang="de-DE" dirty="0" smtClean="0">
                <a:solidFill>
                  <a:srgbClr val="FF0000"/>
                </a:solidFill>
              </a:rPr>
              <a:t> at academia.edu.</a:t>
            </a:r>
            <a:endParaRPr lang="ru-RU" dirty="0">
              <a:solidFill>
                <a:srgbClr val="FF0000"/>
              </a:solidFill>
            </a:endParaRPr>
          </a:p>
          <a:p>
            <a:r>
              <a:rPr lang="en-US" dirty="0" smtClean="0">
                <a:solidFill>
                  <a:srgbClr val="FF0000"/>
                </a:solidFill>
              </a:rPr>
              <a:t>Weinberg, Steven. 1992. </a:t>
            </a:r>
            <a:r>
              <a:rPr lang="en-US" i="1" dirty="0" smtClean="0">
                <a:solidFill>
                  <a:srgbClr val="FF0000"/>
                </a:solidFill>
              </a:rPr>
              <a:t>Dreams of a final theory</a:t>
            </a:r>
            <a:r>
              <a:rPr lang="en-US" dirty="0" smtClean="0">
                <a:solidFill>
                  <a:srgbClr val="FF0000"/>
                </a:solidFill>
              </a:rPr>
              <a:t>. New York: Pantheon.</a:t>
            </a:r>
            <a:endParaRPr lang="ru-RU" dirty="0">
              <a:solidFill>
                <a:srgbClr val="FF0000"/>
              </a:solidFill>
            </a:endParaRPr>
          </a:p>
        </p:txBody>
      </p:sp>
      <p:sp>
        <p:nvSpPr>
          <p:cNvPr id="3" name="Заголовок 2"/>
          <p:cNvSpPr>
            <a:spLocks noGrp="1"/>
          </p:cNvSpPr>
          <p:nvPr>
            <p:ph type="title"/>
          </p:nvPr>
        </p:nvSpPr>
        <p:spPr>
          <a:xfrm>
            <a:off x="35496" y="0"/>
            <a:ext cx="9108504" cy="764704"/>
          </a:xfrm>
        </p:spPr>
        <p:txBody>
          <a:bodyPr/>
          <a:lstStyle/>
          <a:p>
            <a:r>
              <a:rPr lang="en-US" dirty="0" smtClean="0">
                <a:solidFill>
                  <a:srgbClr val="FF0000"/>
                </a:solidFill>
              </a:rPr>
              <a:t>References</a:t>
            </a:r>
            <a:endParaRPr lang="ru-RU" dirty="0">
              <a:solidFill>
                <a:srgbClr val="FF0000"/>
              </a:solidFill>
            </a:endParaRPr>
          </a:p>
        </p:txBody>
      </p:sp>
    </p:spTree>
    <p:extLst>
      <p:ext uri="{BB962C8B-B14F-4D97-AF65-F5344CB8AC3E}">
        <p14:creationId xmlns:p14="http://schemas.microsoft.com/office/powerpoint/2010/main" val="312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endParaRPr lang="ru-RU" sz="2400" dirty="0"/>
          </a:p>
        </p:txBody>
      </p:sp>
      <p:sp>
        <p:nvSpPr>
          <p:cNvPr id="3" name="Заголовок 2"/>
          <p:cNvSpPr>
            <a:spLocks noGrp="1"/>
          </p:cNvSpPr>
          <p:nvPr>
            <p:ph type="ctrTitle"/>
          </p:nvPr>
        </p:nvSpPr>
        <p:spPr/>
        <p:txBody>
          <a:bodyPr/>
          <a:lstStyle/>
          <a:p>
            <a:r>
              <a:rPr lang="en-US" dirty="0" smtClean="0">
                <a:solidFill>
                  <a:srgbClr val="FF0000"/>
                </a:solidFill>
              </a:rPr>
              <a:t>Thanks for your attention!</a:t>
            </a:r>
            <a:endParaRPr lang="ru-RU" dirty="0">
              <a:solidFill>
                <a:srgbClr val="FF0000"/>
              </a:solidFill>
            </a:endParaRPr>
          </a:p>
        </p:txBody>
      </p:sp>
    </p:spTree>
    <p:extLst>
      <p:ext uri="{BB962C8B-B14F-4D97-AF65-F5344CB8AC3E}">
        <p14:creationId xmlns:p14="http://schemas.microsoft.com/office/powerpoint/2010/main" val="35428721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81</TotalTime>
  <Words>903</Words>
  <Application>Microsoft Office PowerPoint</Application>
  <PresentationFormat>Экран (4:3)</PresentationFormat>
  <Paragraphs>47</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Бумажная</vt:lpstr>
      <vt:lpstr>Theoretically informed parameters</vt:lpstr>
      <vt:lpstr>Balancing of a sample</vt:lpstr>
      <vt:lpstr>Contra Haspelmathian linguistics</vt:lpstr>
      <vt:lpstr>True difference</vt:lpstr>
      <vt:lpstr>A deeper analysis: not just math</vt:lpstr>
      <vt:lpstr>Describing word-order</vt:lpstr>
      <vt:lpstr>References</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Теоретически  информированные параметры</dc:title>
  <dc:creator>Dmitry Zelensky</dc:creator>
  <cp:lastModifiedBy>Dmitry Zelensky</cp:lastModifiedBy>
  <cp:revision>8</cp:revision>
  <dcterms:created xsi:type="dcterms:W3CDTF">2019-12-19T15:32:29Z</dcterms:created>
  <dcterms:modified xsi:type="dcterms:W3CDTF">2019-12-19T16:54:20Z</dcterms:modified>
</cp:coreProperties>
</file>